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95" r:id="rId2"/>
    <p:sldId id="646" r:id="rId3"/>
    <p:sldId id="637" r:id="rId4"/>
    <p:sldId id="636" r:id="rId5"/>
    <p:sldId id="495" r:id="rId6"/>
    <p:sldId id="496" r:id="rId7"/>
    <p:sldId id="497" r:id="rId8"/>
    <p:sldId id="498" r:id="rId9"/>
    <p:sldId id="602" r:id="rId10"/>
    <p:sldId id="638" r:id="rId11"/>
    <p:sldId id="639" r:id="rId12"/>
    <p:sldId id="485" r:id="rId13"/>
    <p:sldId id="622" r:id="rId14"/>
    <p:sldId id="605" r:id="rId15"/>
    <p:sldId id="609" r:id="rId16"/>
    <p:sldId id="610" r:id="rId17"/>
    <p:sldId id="611" r:id="rId18"/>
    <p:sldId id="612" r:id="rId19"/>
    <p:sldId id="613" r:id="rId20"/>
    <p:sldId id="632" r:id="rId21"/>
    <p:sldId id="616" r:id="rId22"/>
    <p:sldId id="633" r:id="rId23"/>
    <p:sldId id="614" r:id="rId24"/>
    <p:sldId id="634" r:id="rId25"/>
    <p:sldId id="615" r:id="rId26"/>
    <p:sldId id="635" r:id="rId27"/>
    <p:sldId id="550" r:id="rId28"/>
    <p:sldId id="641" r:id="rId29"/>
    <p:sldId id="642" r:id="rId30"/>
    <p:sldId id="618" r:id="rId31"/>
    <p:sldId id="620" r:id="rId32"/>
    <p:sldId id="619" r:id="rId33"/>
    <p:sldId id="640" r:id="rId34"/>
    <p:sldId id="643" r:id="rId35"/>
    <p:sldId id="644" r:id="rId36"/>
    <p:sldId id="645" r:id="rId37"/>
  </p:sldIdLst>
  <p:sldSz cx="9144000" cy="6858000" type="screen4x3"/>
  <p:notesSz cx="6797675" cy="9926638"/>
  <p:defaultTextStyle>
    <a:defPPr>
      <a:defRPr lang="en-ZA"/>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ECFF"/>
    <a:srgbClr val="BDDEFF"/>
    <a:srgbClr val="00CC00"/>
    <a:srgbClr val="8FF145"/>
    <a:srgbClr val="008000"/>
    <a:srgbClr val="DFFFCF"/>
    <a:srgbClr val="016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671" autoAdjust="0"/>
  </p:normalViewPr>
  <p:slideViewPr>
    <p:cSldViewPr snapToGrid="0">
      <p:cViewPr>
        <p:scale>
          <a:sx n="75" d="100"/>
          <a:sy n="75" d="100"/>
        </p:scale>
        <p:origin x="-966" y="-144"/>
      </p:cViewPr>
      <p:guideLst>
        <p:guide orient="horz" pos="950"/>
        <p:guide orient="horz" pos="1281"/>
        <p:guide orient="horz" pos="1856"/>
        <p:guide orient="horz" pos="3393"/>
        <p:guide orient="horz" pos="4170"/>
        <p:guide pos="4681"/>
        <p:guide pos="183"/>
        <p:guide pos="4050"/>
        <p:guide pos="33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84"/>
    </p:cViewPr>
  </p:sorterViewPr>
  <p:notesViewPr>
    <p:cSldViewPr snapToGrid="0">
      <p:cViewPr varScale="1">
        <p:scale>
          <a:sx n="51" d="100"/>
          <a:sy n="51" d="100"/>
        </p:scale>
        <p:origin x="-273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46135" cy="496253"/>
          </a:xfrm>
          <a:prstGeom prst="rect">
            <a:avLst/>
          </a:prstGeom>
          <a:noFill/>
          <a:ln w="9525">
            <a:noFill/>
            <a:miter lim="800000"/>
            <a:headEnd/>
            <a:tailEnd/>
          </a:ln>
          <a:effectLst/>
        </p:spPr>
        <p:txBody>
          <a:bodyPr vert="horz" wrap="square" lIns="91321" tIns="45661" rIns="91321" bIns="45661" numCol="1" anchor="t" anchorCtr="0" compatLnSpc="1">
            <a:prstTxWarp prst="textNoShape">
              <a:avLst/>
            </a:prstTxWarp>
          </a:bodyPr>
          <a:lstStyle>
            <a:lvl1pPr>
              <a:defRPr sz="1200"/>
            </a:lvl1pPr>
          </a:lstStyle>
          <a:p>
            <a:pPr>
              <a:defRPr/>
            </a:pPr>
            <a:endParaRPr lang="en-US"/>
          </a:p>
        </p:txBody>
      </p:sp>
      <p:sp>
        <p:nvSpPr>
          <p:cNvPr id="184323" name="Rectangle 3"/>
          <p:cNvSpPr>
            <a:spLocks noGrp="1" noChangeArrowheads="1"/>
          </p:cNvSpPr>
          <p:nvPr>
            <p:ph type="dt" sz="quarter" idx="1"/>
          </p:nvPr>
        </p:nvSpPr>
        <p:spPr bwMode="auto">
          <a:xfrm>
            <a:off x="3849955" y="0"/>
            <a:ext cx="2946135" cy="496253"/>
          </a:xfrm>
          <a:prstGeom prst="rect">
            <a:avLst/>
          </a:prstGeom>
          <a:noFill/>
          <a:ln w="9525">
            <a:noFill/>
            <a:miter lim="800000"/>
            <a:headEnd/>
            <a:tailEnd/>
          </a:ln>
          <a:effectLst/>
        </p:spPr>
        <p:txBody>
          <a:bodyPr vert="horz" wrap="square" lIns="91321" tIns="45661" rIns="91321" bIns="45661" numCol="1" anchor="t" anchorCtr="0" compatLnSpc="1">
            <a:prstTxWarp prst="textNoShape">
              <a:avLst/>
            </a:prstTxWarp>
          </a:bodyPr>
          <a:lstStyle>
            <a:lvl1pPr algn="r">
              <a:defRPr sz="1200"/>
            </a:lvl1pPr>
          </a:lstStyle>
          <a:p>
            <a:pPr>
              <a:defRPr/>
            </a:pPr>
            <a:endParaRPr lang="en-US"/>
          </a:p>
        </p:txBody>
      </p:sp>
      <p:sp>
        <p:nvSpPr>
          <p:cNvPr id="184324" name="Rectangle 4"/>
          <p:cNvSpPr>
            <a:spLocks noGrp="1" noChangeArrowheads="1"/>
          </p:cNvSpPr>
          <p:nvPr>
            <p:ph type="ftr" sz="quarter" idx="2"/>
          </p:nvPr>
        </p:nvSpPr>
        <p:spPr bwMode="auto">
          <a:xfrm>
            <a:off x="0" y="9428800"/>
            <a:ext cx="2946135" cy="496252"/>
          </a:xfrm>
          <a:prstGeom prst="rect">
            <a:avLst/>
          </a:prstGeom>
          <a:noFill/>
          <a:ln w="9525">
            <a:noFill/>
            <a:miter lim="800000"/>
            <a:headEnd/>
            <a:tailEnd/>
          </a:ln>
          <a:effectLst/>
        </p:spPr>
        <p:txBody>
          <a:bodyPr vert="horz" wrap="square" lIns="91321" tIns="45661" rIns="91321" bIns="45661" numCol="1" anchor="b" anchorCtr="0" compatLnSpc="1">
            <a:prstTxWarp prst="textNoShape">
              <a:avLst/>
            </a:prstTxWarp>
          </a:bodyPr>
          <a:lstStyle>
            <a:lvl1pPr>
              <a:defRPr sz="1200"/>
            </a:lvl1pPr>
          </a:lstStyle>
          <a:p>
            <a:pPr>
              <a:defRPr/>
            </a:pPr>
            <a:endParaRPr lang="en-US"/>
          </a:p>
        </p:txBody>
      </p:sp>
      <p:sp>
        <p:nvSpPr>
          <p:cNvPr id="184325" name="Rectangle 5"/>
          <p:cNvSpPr>
            <a:spLocks noGrp="1" noChangeArrowheads="1"/>
          </p:cNvSpPr>
          <p:nvPr>
            <p:ph type="sldNum" sz="quarter" idx="3"/>
          </p:nvPr>
        </p:nvSpPr>
        <p:spPr bwMode="auto">
          <a:xfrm>
            <a:off x="3849955" y="9428800"/>
            <a:ext cx="2946135" cy="496252"/>
          </a:xfrm>
          <a:prstGeom prst="rect">
            <a:avLst/>
          </a:prstGeom>
          <a:noFill/>
          <a:ln w="9525">
            <a:noFill/>
            <a:miter lim="800000"/>
            <a:headEnd/>
            <a:tailEnd/>
          </a:ln>
          <a:effectLst/>
        </p:spPr>
        <p:txBody>
          <a:bodyPr vert="horz" wrap="square" lIns="91321" tIns="45661" rIns="91321" bIns="45661" numCol="1" anchor="b" anchorCtr="0" compatLnSpc="1">
            <a:prstTxWarp prst="textNoShape">
              <a:avLst/>
            </a:prstTxWarp>
          </a:bodyPr>
          <a:lstStyle>
            <a:lvl1pPr algn="r">
              <a:defRPr sz="1200"/>
            </a:lvl1pPr>
          </a:lstStyle>
          <a:p>
            <a:pPr>
              <a:defRPr/>
            </a:pPr>
            <a:fld id="{4D9D0E85-1E72-4130-A535-69C507EAC79E}" type="slidenum">
              <a:rPr lang="en-US"/>
              <a:pPr>
                <a:defRPr/>
              </a:pPr>
              <a:t>‹#›</a:t>
            </a:fld>
            <a:endParaRPr lang="en-US"/>
          </a:p>
        </p:txBody>
      </p:sp>
    </p:spTree>
    <p:extLst>
      <p:ext uri="{BB962C8B-B14F-4D97-AF65-F5344CB8AC3E}">
        <p14:creationId xmlns:p14="http://schemas.microsoft.com/office/powerpoint/2010/main" val="2115142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253"/>
          </a:xfrm>
          <a:prstGeom prst="rect">
            <a:avLst/>
          </a:prstGeom>
        </p:spPr>
        <p:txBody>
          <a:bodyPr vert="horz" lIns="91321" tIns="45661" rIns="91321" bIns="45661" rtlCol="0"/>
          <a:lstStyle>
            <a:lvl1pPr algn="l">
              <a:defRPr sz="1200"/>
            </a:lvl1pPr>
          </a:lstStyle>
          <a:p>
            <a:endParaRPr lang="en-ZA"/>
          </a:p>
        </p:txBody>
      </p:sp>
      <p:sp>
        <p:nvSpPr>
          <p:cNvPr id="3" name="Date Placeholder 2"/>
          <p:cNvSpPr>
            <a:spLocks noGrp="1"/>
          </p:cNvSpPr>
          <p:nvPr>
            <p:ph type="dt" idx="1"/>
          </p:nvPr>
        </p:nvSpPr>
        <p:spPr>
          <a:xfrm>
            <a:off x="3849955" y="0"/>
            <a:ext cx="2946135" cy="496253"/>
          </a:xfrm>
          <a:prstGeom prst="rect">
            <a:avLst/>
          </a:prstGeom>
        </p:spPr>
        <p:txBody>
          <a:bodyPr vert="horz" lIns="91321" tIns="45661" rIns="91321" bIns="45661" rtlCol="0"/>
          <a:lstStyle>
            <a:lvl1pPr algn="r">
              <a:defRPr sz="1200"/>
            </a:lvl1pPr>
          </a:lstStyle>
          <a:p>
            <a:fld id="{E275B522-F3A6-4C3F-85B5-A23D3210DF19}" type="datetimeFigureOut">
              <a:rPr lang="en-ZA" smtClean="0"/>
              <a:t>2015/05/21</a:t>
            </a:fld>
            <a:endParaRPr lang="en-ZA"/>
          </a:p>
        </p:txBody>
      </p:sp>
      <p:sp>
        <p:nvSpPr>
          <p:cNvPr id="4" name="Slide Image Placeholder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21" tIns="45661" rIns="91321" bIns="45661" rtlCol="0" anchor="ctr"/>
          <a:lstStyle/>
          <a:p>
            <a:endParaRPr lang="en-ZA"/>
          </a:p>
        </p:txBody>
      </p:sp>
      <p:sp>
        <p:nvSpPr>
          <p:cNvPr id="5" name="Notes Placeholder 4"/>
          <p:cNvSpPr>
            <a:spLocks noGrp="1"/>
          </p:cNvSpPr>
          <p:nvPr>
            <p:ph type="body" sz="quarter" idx="3"/>
          </p:nvPr>
        </p:nvSpPr>
        <p:spPr>
          <a:xfrm>
            <a:off x="680244" y="4715192"/>
            <a:ext cx="5437188" cy="4466274"/>
          </a:xfrm>
          <a:prstGeom prst="rect">
            <a:avLst/>
          </a:prstGeom>
        </p:spPr>
        <p:txBody>
          <a:bodyPr vert="horz" lIns="91321" tIns="45661" rIns="91321" bIns="4566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800"/>
            <a:ext cx="2946135" cy="496252"/>
          </a:xfrm>
          <a:prstGeom prst="rect">
            <a:avLst/>
          </a:prstGeom>
        </p:spPr>
        <p:txBody>
          <a:bodyPr vert="horz" lIns="91321" tIns="45661" rIns="91321" bIns="45661" rtlCol="0" anchor="b"/>
          <a:lstStyle>
            <a:lvl1pPr algn="l">
              <a:defRPr sz="1200"/>
            </a:lvl1pPr>
          </a:lstStyle>
          <a:p>
            <a:endParaRPr lang="en-ZA"/>
          </a:p>
        </p:txBody>
      </p:sp>
      <p:sp>
        <p:nvSpPr>
          <p:cNvPr id="7" name="Slide Number Placeholder 6"/>
          <p:cNvSpPr>
            <a:spLocks noGrp="1"/>
          </p:cNvSpPr>
          <p:nvPr>
            <p:ph type="sldNum" sz="quarter" idx="5"/>
          </p:nvPr>
        </p:nvSpPr>
        <p:spPr>
          <a:xfrm>
            <a:off x="3849955" y="9428800"/>
            <a:ext cx="2946135" cy="496252"/>
          </a:xfrm>
          <a:prstGeom prst="rect">
            <a:avLst/>
          </a:prstGeom>
        </p:spPr>
        <p:txBody>
          <a:bodyPr vert="horz" lIns="91321" tIns="45661" rIns="91321" bIns="45661" rtlCol="0" anchor="b"/>
          <a:lstStyle>
            <a:lvl1pPr algn="r">
              <a:defRPr sz="1200"/>
            </a:lvl1pPr>
          </a:lstStyle>
          <a:p>
            <a:fld id="{5A57ED96-53CF-495B-BB55-304C2F792D09}" type="slidenum">
              <a:rPr lang="en-ZA" smtClean="0"/>
              <a:t>‹#›</a:t>
            </a:fld>
            <a:endParaRPr lang="en-ZA"/>
          </a:p>
        </p:txBody>
      </p:sp>
    </p:spTree>
    <p:extLst>
      <p:ext uri="{BB962C8B-B14F-4D97-AF65-F5344CB8AC3E}">
        <p14:creationId xmlns:p14="http://schemas.microsoft.com/office/powerpoint/2010/main" val="123479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57ED96-53CF-495B-BB55-304C2F792D09}" type="slidenum">
              <a:rPr lang="en-ZA" smtClean="0"/>
              <a:t>10</a:t>
            </a:fld>
            <a:endParaRPr lang="en-ZA"/>
          </a:p>
        </p:txBody>
      </p:sp>
    </p:spTree>
    <p:extLst>
      <p:ext uri="{BB962C8B-B14F-4D97-AF65-F5344CB8AC3E}">
        <p14:creationId xmlns:p14="http://schemas.microsoft.com/office/powerpoint/2010/main" val="53066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1376363"/>
            <a:ext cx="130175" cy="5467350"/>
            <a:chOff x="153" y="876"/>
            <a:chExt cx="82" cy="3444"/>
          </a:xfrm>
        </p:grpSpPr>
        <p:sp>
          <p:nvSpPr>
            <p:cNvPr id="5" name="Rectangle 6"/>
            <p:cNvSpPr>
              <a:spLocks noChangeArrowheads="1"/>
            </p:cNvSpPr>
            <p:nvPr userDrawn="1"/>
          </p:nvSpPr>
          <p:spPr bwMode="auto">
            <a:xfrm>
              <a:off x="153" y="1500"/>
              <a:ext cx="82" cy="2820"/>
            </a:xfrm>
            <a:prstGeom prst="rect">
              <a:avLst/>
            </a:prstGeom>
            <a:solidFill>
              <a:srgbClr val="79C9CA"/>
            </a:solidFill>
            <a:ln w="9525">
              <a:noFill/>
              <a:miter lim="800000"/>
              <a:headEnd/>
              <a:tailEnd/>
            </a:ln>
            <a:effectLst/>
          </p:spPr>
          <p:txBody>
            <a:bodyPr wrap="none" anchor="ctr"/>
            <a:lstStyle/>
            <a:p>
              <a:pPr>
                <a:defRPr/>
              </a:pPr>
              <a:endParaRPr lang="en-ZA"/>
            </a:p>
          </p:txBody>
        </p:sp>
        <p:sp>
          <p:nvSpPr>
            <p:cNvPr id="6" name="Rectangle 7"/>
            <p:cNvSpPr>
              <a:spLocks noChangeArrowheads="1"/>
            </p:cNvSpPr>
            <p:nvPr userDrawn="1"/>
          </p:nvSpPr>
          <p:spPr bwMode="auto">
            <a:xfrm>
              <a:off x="153" y="1189"/>
              <a:ext cx="82" cy="311"/>
            </a:xfrm>
            <a:prstGeom prst="rect">
              <a:avLst/>
            </a:prstGeom>
            <a:solidFill>
              <a:srgbClr val="BDDEFF"/>
            </a:solidFill>
            <a:ln w="9525">
              <a:noFill/>
              <a:miter lim="800000"/>
              <a:headEnd/>
              <a:tailEnd/>
            </a:ln>
            <a:effectLst/>
          </p:spPr>
          <p:txBody>
            <a:bodyPr wrap="none" anchor="ctr"/>
            <a:lstStyle/>
            <a:p>
              <a:pPr>
                <a:defRPr/>
              </a:pPr>
              <a:endParaRPr lang="en-ZA"/>
            </a:p>
          </p:txBody>
        </p:sp>
        <p:sp>
          <p:nvSpPr>
            <p:cNvPr id="7" name="Rectangle 8"/>
            <p:cNvSpPr>
              <a:spLocks noChangeArrowheads="1"/>
            </p:cNvSpPr>
            <p:nvPr userDrawn="1"/>
          </p:nvSpPr>
          <p:spPr bwMode="auto">
            <a:xfrm>
              <a:off x="153" y="876"/>
              <a:ext cx="82" cy="311"/>
            </a:xfrm>
            <a:prstGeom prst="rect">
              <a:avLst/>
            </a:prstGeom>
            <a:solidFill>
              <a:srgbClr val="E7F6FF"/>
            </a:solidFill>
            <a:ln w="9525">
              <a:noFill/>
              <a:miter lim="800000"/>
              <a:headEnd/>
              <a:tailEnd/>
            </a:ln>
            <a:effectLst/>
          </p:spPr>
          <p:txBody>
            <a:bodyPr wrap="none" anchor="ctr"/>
            <a:lstStyle/>
            <a:p>
              <a:pPr>
                <a:defRPr/>
              </a:pPr>
              <a:endParaRPr lang="en-ZA"/>
            </a:p>
          </p:txBody>
        </p:sp>
      </p:grpSp>
      <p:sp>
        <p:nvSpPr>
          <p:cNvPr id="32771" name="Rectangle 3"/>
          <p:cNvSpPr>
            <a:spLocks noGrp="1" noChangeArrowheads="1"/>
          </p:cNvSpPr>
          <p:nvPr>
            <p:ph type="ctrTitle"/>
          </p:nvPr>
        </p:nvSpPr>
        <p:spPr>
          <a:xfrm>
            <a:off x="128588" y="5715000"/>
            <a:ext cx="5410200" cy="762000"/>
          </a:xfrm>
          <a:solidFill>
            <a:srgbClr val="79C9CA"/>
          </a:solidFill>
        </p:spPr>
        <p:txBody>
          <a:bodyPr lIns="91440"/>
          <a:lstStyle>
            <a:lvl1pPr>
              <a:defRPr sz="3200"/>
            </a:lvl1pPr>
          </a:lstStyle>
          <a:p>
            <a:r>
              <a:rPr lang="en-ZA"/>
              <a:t>Click to edit Master title style</a:t>
            </a:r>
          </a:p>
        </p:txBody>
      </p:sp>
      <p:sp>
        <p:nvSpPr>
          <p:cNvPr id="32772" name="Rectangle 4"/>
          <p:cNvSpPr>
            <a:spLocks noGrp="1" noChangeArrowheads="1"/>
          </p:cNvSpPr>
          <p:nvPr>
            <p:ph type="subTitle" idx="1"/>
          </p:nvPr>
        </p:nvSpPr>
        <p:spPr>
          <a:xfrm>
            <a:off x="76200" y="6515100"/>
            <a:ext cx="5257800" cy="342900"/>
          </a:xfrm>
        </p:spPr>
        <p:txBody>
          <a:bodyPr/>
          <a:lstStyle>
            <a:lvl1pPr marL="0" indent="0">
              <a:buFontTx/>
              <a:buNone/>
              <a:defRPr sz="900" b="1"/>
            </a:lvl1pPr>
          </a:lstStyle>
          <a:p>
            <a:r>
              <a:rPr lang="en-ZA"/>
              <a:t>Click to edit Master subtitle style</a:t>
            </a:r>
          </a:p>
        </p:txBody>
      </p:sp>
    </p:spTree>
    <p:extLst>
      <p:ext uri="{BB962C8B-B14F-4D97-AF65-F5344CB8AC3E}">
        <p14:creationId xmlns:p14="http://schemas.microsoft.com/office/powerpoint/2010/main" val="385366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9617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73713" y="1333500"/>
            <a:ext cx="1857375" cy="44910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0" y="1333500"/>
            <a:ext cx="5421313" cy="449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08897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2872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825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290513" y="2271713"/>
            <a:ext cx="3087687" cy="3552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3530600" y="2271713"/>
            <a:ext cx="3087688" cy="3552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47936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69320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89153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33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181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716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userDrawn="1"/>
        </p:nvSpPr>
        <p:spPr bwMode="auto">
          <a:xfrm>
            <a:off x="0" y="0"/>
            <a:ext cx="7431088" cy="6858000"/>
          </a:xfrm>
          <a:prstGeom prst="rect">
            <a:avLst/>
          </a:prstGeom>
          <a:solidFill>
            <a:schemeClr val="bg1"/>
          </a:solidFill>
          <a:ln w="9525">
            <a:noFill/>
            <a:miter lim="800000"/>
            <a:headEnd/>
            <a:tailEnd/>
          </a:ln>
          <a:effectLst/>
        </p:spPr>
        <p:txBody>
          <a:bodyPr wrap="none" anchor="ctr"/>
          <a:lstStyle/>
          <a:p>
            <a:pPr>
              <a:defRPr/>
            </a:pPr>
            <a:endParaRPr lang="en-ZA"/>
          </a:p>
        </p:txBody>
      </p:sp>
      <p:sp>
        <p:nvSpPr>
          <p:cNvPr id="1027" name="Rectangle 2"/>
          <p:cNvSpPr>
            <a:spLocks noGrp="1" noChangeArrowheads="1"/>
          </p:cNvSpPr>
          <p:nvPr>
            <p:ph type="title"/>
          </p:nvPr>
        </p:nvSpPr>
        <p:spPr bwMode="auto">
          <a:xfrm>
            <a:off x="0" y="1333500"/>
            <a:ext cx="7431088" cy="685800"/>
          </a:xfrm>
          <a:prstGeom prst="rect">
            <a:avLst/>
          </a:prstGeom>
          <a:solidFill>
            <a:srgbClr val="005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74320" tIns="45720" rIns="91440" bIns="45720" numCol="1" anchor="ctr" anchorCtr="0" compatLnSpc="1">
            <a:prstTxWarp prst="textNoShape">
              <a:avLst/>
            </a:prstTxWarp>
          </a:bodyPr>
          <a:lstStyle/>
          <a:p>
            <a:pPr lvl="0"/>
            <a:r>
              <a:rPr lang="en-ZA" smtClean="0"/>
              <a:t>Click to edit Master title style</a:t>
            </a:r>
          </a:p>
        </p:txBody>
      </p:sp>
      <p:sp>
        <p:nvSpPr>
          <p:cNvPr id="1028" name="Rectangle 3"/>
          <p:cNvSpPr>
            <a:spLocks noGrp="1" noChangeArrowheads="1"/>
          </p:cNvSpPr>
          <p:nvPr>
            <p:ph type="body" idx="1"/>
          </p:nvPr>
        </p:nvSpPr>
        <p:spPr bwMode="auto">
          <a:xfrm>
            <a:off x="290513" y="2271713"/>
            <a:ext cx="63277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dirty="0" smtClean="0"/>
              <a:t>Click to edit Master text styles</a:t>
            </a:r>
          </a:p>
          <a:p>
            <a:pPr lvl="1"/>
            <a:r>
              <a:rPr lang="en-ZA" dirty="0" smtClean="0"/>
              <a:t>Second level</a:t>
            </a:r>
          </a:p>
          <a:p>
            <a:pPr lvl="2"/>
            <a:r>
              <a:rPr lang="en-ZA" dirty="0" smtClean="0"/>
              <a:t>Third level</a:t>
            </a:r>
          </a:p>
          <a:p>
            <a:pPr lvl="3"/>
            <a:r>
              <a:rPr lang="en-ZA" dirty="0" smtClean="0"/>
              <a:t>Fourth level</a:t>
            </a:r>
          </a:p>
          <a:p>
            <a:pPr lvl="4"/>
            <a:r>
              <a:rPr lang="en-ZA" dirty="0" smtClean="0"/>
              <a:t>Fifth level</a:t>
            </a:r>
          </a:p>
        </p:txBody>
      </p:sp>
      <p:pic>
        <p:nvPicPr>
          <p:cNvPr id="1029" name="Picture 2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31088" y="2019300"/>
            <a:ext cx="1712912" cy="48387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1045" name="Rectangle 21"/>
          <p:cNvSpPr>
            <a:spLocks noChangeArrowheads="1"/>
          </p:cNvSpPr>
          <p:nvPr userDrawn="1"/>
        </p:nvSpPr>
        <p:spPr bwMode="auto">
          <a:xfrm>
            <a:off x="7431088" y="0"/>
            <a:ext cx="1712912" cy="2019300"/>
          </a:xfrm>
          <a:prstGeom prst="rect">
            <a:avLst/>
          </a:prstGeom>
          <a:solidFill>
            <a:schemeClr val="tx1"/>
          </a:solidFill>
          <a:ln w="9525">
            <a:solidFill>
              <a:schemeClr val="tx1"/>
            </a:solidFill>
            <a:miter lim="800000"/>
            <a:headEnd/>
            <a:tailEnd/>
          </a:ln>
          <a:effectLst/>
        </p:spPr>
        <p:txBody>
          <a:bodyPr wrap="none" anchor="ctr"/>
          <a:lstStyle/>
          <a:p>
            <a:pPr>
              <a:defRPr/>
            </a:pPr>
            <a:endParaRPr lang="en-ZA"/>
          </a:p>
        </p:txBody>
      </p:sp>
      <p:sp>
        <p:nvSpPr>
          <p:cNvPr id="1046" name="Rectangle 22"/>
          <p:cNvSpPr>
            <a:spLocks noChangeArrowheads="1"/>
          </p:cNvSpPr>
          <p:nvPr userDrawn="1"/>
        </p:nvSpPr>
        <p:spPr bwMode="auto">
          <a:xfrm>
            <a:off x="7431088" y="14288"/>
            <a:ext cx="1712912" cy="6858000"/>
          </a:xfrm>
          <a:prstGeom prst="rect">
            <a:avLst/>
          </a:prstGeom>
          <a:solidFill>
            <a:srgbClr val="005A00">
              <a:alpha val="50000"/>
            </a:srgbClr>
          </a:solidFill>
          <a:ln w="9525">
            <a:noFill/>
            <a:miter lim="800000"/>
            <a:headEnd/>
            <a:tailEnd/>
          </a:ln>
          <a:effectLst/>
        </p:spPr>
        <p:txBody>
          <a:bodyPr wrap="none" anchor="ctr"/>
          <a:lstStyle/>
          <a:p>
            <a:pPr>
              <a:defRPr/>
            </a:pPr>
            <a:endParaRPr lang="en-ZA"/>
          </a:p>
        </p:txBody>
      </p:sp>
      <p:sp>
        <p:nvSpPr>
          <p:cNvPr id="1048" name="Line 24"/>
          <p:cNvSpPr>
            <a:spLocks noChangeShapeType="1"/>
          </p:cNvSpPr>
          <p:nvPr userDrawn="1"/>
        </p:nvSpPr>
        <p:spPr bwMode="auto">
          <a:xfrm>
            <a:off x="7445375" y="1347788"/>
            <a:ext cx="1712913" cy="0"/>
          </a:xfrm>
          <a:prstGeom prst="line">
            <a:avLst/>
          </a:prstGeom>
          <a:noFill/>
          <a:ln w="12700">
            <a:solidFill>
              <a:schemeClr val="bg1"/>
            </a:solidFill>
            <a:round/>
            <a:headEnd/>
            <a:tailEnd/>
          </a:ln>
          <a:effectLst/>
        </p:spPr>
        <p:txBody>
          <a:bodyPr/>
          <a:lstStyle/>
          <a:p>
            <a:pPr>
              <a:defRPr/>
            </a:pPr>
            <a:endParaRPr lang="en-ZA"/>
          </a:p>
        </p:txBody>
      </p:sp>
      <p:sp>
        <p:nvSpPr>
          <p:cNvPr id="1049" name="Line 25"/>
          <p:cNvSpPr>
            <a:spLocks noChangeShapeType="1"/>
          </p:cNvSpPr>
          <p:nvPr userDrawn="1"/>
        </p:nvSpPr>
        <p:spPr bwMode="auto">
          <a:xfrm>
            <a:off x="7440613" y="2014538"/>
            <a:ext cx="1712912" cy="0"/>
          </a:xfrm>
          <a:prstGeom prst="line">
            <a:avLst/>
          </a:prstGeom>
          <a:noFill/>
          <a:ln w="12700">
            <a:solidFill>
              <a:schemeClr val="bg1"/>
            </a:solidFill>
            <a:round/>
            <a:headEnd/>
            <a:tailEnd/>
          </a:ln>
          <a:effectLst/>
        </p:spPr>
        <p:txBody>
          <a:bodyPr/>
          <a:lstStyle/>
          <a:p>
            <a:pPr>
              <a:defRPr/>
            </a:pPr>
            <a:endParaRPr lang="en-ZA"/>
          </a:p>
        </p:txBody>
      </p:sp>
      <p:pic>
        <p:nvPicPr>
          <p:cNvPr id="1034" name="Picture 26" descr="Enviro Unit"/>
          <p:cNvPicPr>
            <a:picLocks noChangeAspect="1" noChangeArrowheads="1"/>
          </p:cNvPicPr>
          <p:nvPr userDrawn="1"/>
        </p:nvPicPr>
        <p:blipFill rotWithShape="1">
          <a:blip r:embed="rId14" cstate="print">
            <a:lum contrast="6000"/>
            <a:extLst>
              <a:ext uri="{28A0092B-C50C-407E-A947-70E740481C1C}">
                <a14:useLocalDpi xmlns:a14="http://schemas.microsoft.com/office/drawing/2010/main" val="0"/>
              </a:ext>
            </a:extLst>
          </a:blip>
          <a:srcRect/>
          <a:stretch/>
        </p:blipFill>
        <p:spPr bwMode="auto">
          <a:xfrm>
            <a:off x="222250" y="1"/>
            <a:ext cx="23606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6" name="Group 31"/>
          <p:cNvGrpSpPr>
            <a:grpSpLocks/>
          </p:cNvGrpSpPr>
          <p:nvPr userDrawn="1"/>
        </p:nvGrpSpPr>
        <p:grpSpPr bwMode="auto">
          <a:xfrm>
            <a:off x="0" y="6605588"/>
            <a:ext cx="7424738" cy="266700"/>
            <a:chOff x="0" y="4152"/>
            <a:chExt cx="4677" cy="168"/>
          </a:xfrm>
        </p:grpSpPr>
        <p:sp>
          <p:nvSpPr>
            <p:cNvPr id="1056" name="Rectangle 32"/>
            <p:cNvSpPr>
              <a:spLocks noChangeArrowheads="1"/>
            </p:cNvSpPr>
            <p:nvPr/>
          </p:nvSpPr>
          <p:spPr bwMode="auto">
            <a:xfrm>
              <a:off x="0" y="4152"/>
              <a:ext cx="4050" cy="168"/>
            </a:xfrm>
            <a:prstGeom prst="rect">
              <a:avLst/>
            </a:prstGeom>
            <a:solidFill>
              <a:srgbClr val="008000"/>
            </a:solidFill>
            <a:ln w="9525">
              <a:noFill/>
              <a:miter lim="800000"/>
              <a:headEnd/>
              <a:tailEnd/>
            </a:ln>
            <a:effectLst/>
          </p:spPr>
          <p:txBody>
            <a:bodyPr wrap="none" anchor="ctr"/>
            <a:lstStyle/>
            <a:p>
              <a:pPr>
                <a:defRPr/>
              </a:pPr>
              <a:endParaRPr lang="en-ZA"/>
            </a:p>
          </p:txBody>
        </p:sp>
        <p:sp>
          <p:nvSpPr>
            <p:cNvPr id="1057" name="Rectangle 33"/>
            <p:cNvSpPr>
              <a:spLocks noChangeArrowheads="1"/>
            </p:cNvSpPr>
            <p:nvPr/>
          </p:nvSpPr>
          <p:spPr bwMode="auto">
            <a:xfrm>
              <a:off x="4050" y="4152"/>
              <a:ext cx="329" cy="168"/>
            </a:xfrm>
            <a:prstGeom prst="rect">
              <a:avLst/>
            </a:prstGeom>
            <a:solidFill>
              <a:srgbClr val="8FF145"/>
            </a:solidFill>
            <a:ln w="9525">
              <a:noFill/>
              <a:miter lim="800000"/>
              <a:headEnd/>
              <a:tailEnd/>
            </a:ln>
            <a:effectLst/>
          </p:spPr>
          <p:txBody>
            <a:bodyPr wrap="none" anchor="ctr"/>
            <a:lstStyle/>
            <a:p>
              <a:pPr>
                <a:defRPr/>
              </a:pPr>
              <a:endParaRPr lang="en-ZA"/>
            </a:p>
          </p:txBody>
        </p:sp>
        <p:sp>
          <p:nvSpPr>
            <p:cNvPr id="1058" name="Rectangle 34"/>
            <p:cNvSpPr>
              <a:spLocks noChangeArrowheads="1"/>
            </p:cNvSpPr>
            <p:nvPr/>
          </p:nvSpPr>
          <p:spPr bwMode="auto">
            <a:xfrm>
              <a:off x="4348" y="4152"/>
              <a:ext cx="329" cy="168"/>
            </a:xfrm>
            <a:prstGeom prst="rect">
              <a:avLst/>
            </a:prstGeom>
            <a:solidFill>
              <a:srgbClr val="DAFAC2"/>
            </a:solidFill>
            <a:ln w="9525">
              <a:noFill/>
              <a:miter lim="800000"/>
              <a:headEnd/>
              <a:tailEnd/>
            </a:ln>
            <a:effectLst/>
          </p:spPr>
          <p:txBody>
            <a:bodyPr wrap="none" anchor="ctr"/>
            <a:lstStyle/>
            <a:p>
              <a:pPr>
                <a:defRPr/>
              </a:pPr>
              <a:endParaRPr lang="en-ZA"/>
            </a:p>
          </p:txBody>
        </p:sp>
      </p:gr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Arial" pitchFamily="34" charset="0"/>
        </a:defRPr>
      </a:lvl2pPr>
      <a:lvl3pPr algn="l" rtl="0" eaLnBrk="0" fontAlgn="base" hangingPunct="0">
        <a:spcBef>
          <a:spcPct val="0"/>
        </a:spcBef>
        <a:spcAft>
          <a:spcPct val="0"/>
        </a:spcAft>
        <a:defRPr sz="2000">
          <a:solidFill>
            <a:schemeClr val="bg1"/>
          </a:solidFill>
          <a:latin typeface="Arial" pitchFamily="34" charset="0"/>
        </a:defRPr>
      </a:lvl3pPr>
      <a:lvl4pPr algn="l" rtl="0" eaLnBrk="0" fontAlgn="base" hangingPunct="0">
        <a:spcBef>
          <a:spcPct val="0"/>
        </a:spcBef>
        <a:spcAft>
          <a:spcPct val="0"/>
        </a:spcAft>
        <a:defRPr sz="2000">
          <a:solidFill>
            <a:schemeClr val="bg1"/>
          </a:solidFill>
          <a:latin typeface="Arial" pitchFamily="34" charset="0"/>
        </a:defRPr>
      </a:lvl4pPr>
      <a:lvl5pPr algn="l" rtl="0" eaLnBrk="0" fontAlgn="base" hangingPunct="0">
        <a:spcBef>
          <a:spcPct val="0"/>
        </a:spcBef>
        <a:spcAft>
          <a:spcPct val="0"/>
        </a:spcAft>
        <a:defRPr sz="2000">
          <a:solidFill>
            <a:schemeClr val="bg1"/>
          </a:solidFill>
          <a:latin typeface="Arial" pitchFamily="34" charset="0"/>
        </a:defRPr>
      </a:lvl5pPr>
      <a:lvl6pPr marL="457200" algn="l" rtl="0" fontAlgn="base">
        <a:spcBef>
          <a:spcPct val="0"/>
        </a:spcBef>
        <a:spcAft>
          <a:spcPct val="0"/>
        </a:spcAft>
        <a:defRPr sz="2000">
          <a:solidFill>
            <a:schemeClr val="bg1"/>
          </a:solidFill>
          <a:latin typeface="Arial" pitchFamily="34" charset="0"/>
        </a:defRPr>
      </a:lvl6pPr>
      <a:lvl7pPr marL="914400" algn="l" rtl="0" fontAlgn="base">
        <a:spcBef>
          <a:spcPct val="0"/>
        </a:spcBef>
        <a:spcAft>
          <a:spcPct val="0"/>
        </a:spcAft>
        <a:defRPr sz="2000">
          <a:solidFill>
            <a:schemeClr val="bg1"/>
          </a:solidFill>
          <a:latin typeface="Arial" pitchFamily="34" charset="0"/>
        </a:defRPr>
      </a:lvl7pPr>
      <a:lvl8pPr marL="1371600" algn="l" rtl="0" fontAlgn="base">
        <a:spcBef>
          <a:spcPct val="0"/>
        </a:spcBef>
        <a:spcAft>
          <a:spcPct val="0"/>
        </a:spcAft>
        <a:defRPr sz="2000">
          <a:solidFill>
            <a:schemeClr val="bg1"/>
          </a:solidFill>
          <a:latin typeface="Arial" pitchFamily="34" charset="0"/>
        </a:defRPr>
      </a:lvl8pPr>
      <a:lvl9pPr marL="1828800" algn="l" rtl="0" fontAlgn="base">
        <a:spcBef>
          <a:spcPct val="0"/>
        </a:spcBef>
        <a:spcAft>
          <a:spcPct val="0"/>
        </a:spcAft>
        <a:defRPr sz="20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a:solidFill>
            <a:srgbClr val="4D4D4D"/>
          </a:solidFill>
          <a:latin typeface="+mn-lt"/>
          <a:ea typeface="+mn-ea"/>
          <a:cs typeface="+mn-cs"/>
        </a:defRPr>
      </a:lvl1pPr>
      <a:lvl2pPr marL="742950" indent="-285750" algn="l" rtl="0" eaLnBrk="0" fontAlgn="base" hangingPunct="0">
        <a:spcBef>
          <a:spcPct val="20000"/>
        </a:spcBef>
        <a:spcAft>
          <a:spcPct val="0"/>
        </a:spcAft>
        <a:buChar char="–"/>
        <a:defRPr sz="1600">
          <a:solidFill>
            <a:srgbClr val="4D4D4D"/>
          </a:solidFill>
          <a:latin typeface="+mn-lt"/>
        </a:defRPr>
      </a:lvl2pPr>
      <a:lvl3pPr marL="1143000" indent="-228600" algn="l" rtl="0" eaLnBrk="0" fontAlgn="base" hangingPunct="0">
        <a:spcBef>
          <a:spcPct val="20000"/>
        </a:spcBef>
        <a:spcAft>
          <a:spcPct val="0"/>
        </a:spcAft>
        <a:buChar char="•"/>
        <a:defRPr sz="1400">
          <a:solidFill>
            <a:srgbClr val="4D4D4D"/>
          </a:solidFill>
          <a:latin typeface="+mn-lt"/>
        </a:defRPr>
      </a:lvl3pPr>
      <a:lvl4pPr marL="1600200" indent="-228600" algn="l" rtl="0" eaLnBrk="0" fontAlgn="base" hangingPunct="0">
        <a:spcBef>
          <a:spcPct val="20000"/>
        </a:spcBef>
        <a:spcAft>
          <a:spcPct val="0"/>
        </a:spcAft>
        <a:buChar char="–"/>
        <a:defRPr sz="1200">
          <a:solidFill>
            <a:srgbClr val="4D4D4D"/>
          </a:solidFill>
          <a:latin typeface="+mn-lt"/>
        </a:defRPr>
      </a:lvl4pPr>
      <a:lvl5pPr marL="2057400" indent="-228600" algn="l" rtl="0" eaLnBrk="0" fontAlgn="base" hangingPunct="0">
        <a:spcBef>
          <a:spcPct val="20000"/>
        </a:spcBef>
        <a:spcAft>
          <a:spcPct val="0"/>
        </a:spcAft>
        <a:buChar char="»"/>
        <a:defRPr sz="1200">
          <a:solidFill>
            <a:srgbClr val="4D4D4D"/>
          </a:solidFill>
          <a:latin typeface="+mn-lt"/>
        </a:defRPr>
      </a:lvl5pPr>
      <a:lvl6pPr marL="2514600" indent="-228600" algn="l" rtl="0" fontAlgn="base">
        <a:spcBef>
          <a:spcPct val="20000"/>
        </a:spcBef>
        <a:spcAft>
          <a:spcPct val="0"/>
        </a:spcAft>
        <a:buChar char="»"/>
        <a:defRPr sz="1200">
          <a:solidFill>
            <a:srgbClr val="4D4D4D"/>
          </a:solidFill>
          <a:latin typeface="+mn-lt"/>
        </a:defRPr>
      </a:lvl6pPr>
      <a:lvl7pPr marL="2971800" indent="-228600" algn="l" rtl="0" fontAlgn="base">
        <a:spcBef>
          <a:spcPct val="20000"/>
        </a:spcBef>
        <a:spcAft>
          <a:spcPct val="0"/>
        </a:spcAft>
        <a:buChar char="»"/>
        <a:defRPr sz="1200">
          <a:solidFill>
            <a:srgbClr val="4D4D4D"/>
          </a:solidFill>
          <a:latin typeface="+mn-lt"/>
        </a:defRPr>
      </a:lvl7pPr>
      <a:lvl8pPr marL="3429000" indent="-228600" algn="l" rtl="0" fontAlgn="base">
        <a:spcBef>
          <a:spcPct val="20000"/>
        </a:spcBef>
        <a:spcAft>
          <a:spcPct val="0"/>
        </a:spcAft>
        <a:buChar char="»"/>
        <a:defRPr sz="1200">
          <a:solidFill>
            <a:srgbClr val="4D4D4D"/>
          </a:solidFill>
          <a:latin typeface="+mn-lt"/>
        </a:defRPr>
      </a:lvl8pPr>
      <a:lvl9pPr marL="3886200" indent="-228600" algn="l" rtl="0" fontAlgn="base">
        <a:spcBef>
          <a:spcPct val="20000"/>
        </a:spcBef>
        <a:spcAft>
          <a:spcPct val="0"/>
        </a:spcAft>
        <a:buChar char="»"/>
        <a:defRPr sz="12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026"/>
          <p:cNvSpPr>
            <a:spLocks noChangeArrowheads="1"/>
          </p:cNvSpPr>
          <p:nvPr/>
        </p:nvSpPr>
        <p:spPr bwMode="auto">
          <a:xfrm>
            <a:off x="3810000" y="5629275"/>
            <a:ext cx="6553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8000"/>
              </a:lnSpc>
            </a:pPr>
            <a:r>
              <a:rPr lang="en-US" sz="1600">
                <a:solidFill>
                  <a:srgbClr val="FFFFFF"/>
                </a:solidFill>
                <a:latin typeface="Meta-Bold" charset="0"/>
              </a:rPr>
              <a:t>Buffalo City Municipality - BCM Thailand Presentation</a:t>
            </a:r>
            <a:endParaRPr lang="en-US" sz="1600">
              <a:solidFill>
                <a:srgbClr val="FFFFFF"/>
              </a:solidFill>
              <a:latin typeface="Meta-Normal" charset="0"/>
            </a:endParaRPr>
          </a:p>
        </p:txBody>
      </p:sp>
      <p:pic>
        <p:nvPicPr>
          <p:cNvPr id="3075" name="Picture 102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b="-38"/>
          <a:stretch>
            <a:fillRect/>
          </a:stretch>
        </p:blipFill>
        <p:spPr>
          <a:xfrm>
            <a:off x="4084638" y="0"/>
            <a:ext cx="5211762" cy="6858000"/>
          </a:xfrm>
        </p:spPr>
      </p:pic>
      <p:sp>
        <p:nvSpPr>
          <p:cNvPr id="3076" name="Rectangle 1028"/>
          <p:cNvSpPr>
            <a:spLocks noChangeArrowheads="1"/>
          </p:cNvSpPr>
          <p:nvPr/>
        </p:nvSpPr>
        <p:spPr bwMode="auto">
          <a:xfrm>
            <a:off x="3810000" y="5446713"/>
            <a:ext cx="16986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158000"/>
              </a:lnSpc>
            </a:pPr>
            <a:endParaRPr lang="en-US">
              <a:solidFill>
                <a:srgbClr val="FFFFFF"/>
              </a:solidFill>
              <a:latin typeface="Meta-Normal" charset="0"/>
            </a:endParaRPr>
          </a:p>
        </p:txBody>
      </p:sp>
      <p:sp>
        <p:nvSpPr>
          <p:cNvPr id="3077" name="Rectangle 1029"/>
          <p:cNvSpPr>
            <a:spLocks noChangeArrowheads="1"/>
          </p:cNvSpPr>
          <p:nvPr/>
        </p:nvSpPr>
        <p:spPr bwMode="auto">
          <a:xfrm>
            <a:off x="152400" y="6629400"/>
            <a:ext cx="1627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200">
                <a:solidFill>
                  <a:srgbClr val="FFFFFF"/>
                </a:solidFill>
                <a:latin typeface="Meta-Italic" charset="0"/>
              </a:rPr>
              <a:t>Environmental issues</a:t>
            </a:r>
          </a:p>
        </p:txBody>
      </p:sp>
      <p:sp>
        <p:nvSpPr>
          <p:cNvPr id="3078" name="Rectangle 1031"/>
          <p:cNvSpPr>
            <a:spLocks noChangeArrowheads="1"/>
          </p:cNvSpPr>
          <p:nvPr/>
        </p:nvSpPr>
        <p:spPr bwMode="auto">
          <a:xfrm>
            <a:off x="0" y="6605588"/>
            <a:ext cx="6429375" cy="2667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079" name="Group 1039"/>
          <p:cNvGrpSpPr>
            <a:grpSpLocks/>
          </p:cNvGrpSpPr>
          <p:nvPr/>
        </p:nvGrpSpPr>
        <p:grpSpPr bwMode="auto">
          <a:xfrm>
            <a:off x="1508125" y="5548313"/>
            <a:ext cx="2573338" cy="646112"/>
            <a:chOff x="948" y="3493"/>
            <a:chExt cx="1621" cy="415"/>
          </a:xfrm>
        </p:grpSpPr>
        <p:sp>
          <p:nvSpPr>
            <p:cNvPr id="3086" name="Rectangle 1032"/>
            <p:cNvSpPr>
              <a:spLocks noChangeArrowheads="1"/>
            </p:cNvSpPr>
            <p:nvPr/>
          </p:nvSpPr>
          <p:spPr bwMode="auto">
            <a:xfrm>
              <a:off x="1765" y="3493"/>
              <a:ext cx="804" cy="415"/>
            </a:xfrm>
            <a:prstGeom prst="rect">
              <a:avLst/>
            </a:prstGeom>
            <a:solidFill>
              <a:srgbClr val="8FF1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87" name="Rectangle 1033"/>
            <p:cNvSpPr>
              <a:spLocks noChangeArrowheads="1"/>
            </p:cNvSpPr>
            <p:nvPr/>
          </p:nvSpPr>
          <p:spPr bwMode="auto">
            <a:xfrm>
              <a:off x="948" y="3493"/>
              <a:ext cx="832" cy="415"/>
            </a:xfrm>
            <a:prstGeom prst="rect">
              <a:avLst/>
            </a:prstGeom>
            <a:solidFill>
              <a:srgbClr val="DAFA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3080" name="Picture 1034" descr="Enviro Unit"/>
          <p:cNvPicPr>
            <a:picLocks noChangeAspect="1" noChangeArrowheads="1"/>
          </p:cNvPicPr>
          <p:nvPr/>
        </p:nvPicPr>
        <p:blipFill rotWithShape="1">
          <a:blip r:embed="rId3" cstate="print">
            <a:lum contrast="6000"/>
            <a:extLst>
              <a:ext uri="{28A0092B-C50C-407E-A947-70E740481C1C}">
                <a14:useLocalDpi xmlns:a14="http://schemas.microsoft.com/office/drawing/2010/main" val="0"/>
              </a:ext>
            </a:extLst>
          </a:blip>
          <a:srcRect/>
          <a:stretch/>
        </p:blipFill>
        <p:spPr bwMode="auto">
          <a:xfrm>
            <a:off x="88900" y="2474913"/>
            <a:ext cx="39243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040"/>
          <p:cNvSpPr txBox="1">
            <a:spLocks noChangeArrowheads="1"/>
          </p:cNvSpPr>
          <p:nvPr/>
        </p:nvSpPr>
        <p:spPr bwMode="auto">
          <a:xfrm>
            <a:off x="292100" y="6565900"/>
            <a:ext cx="46482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300" b="1" i="1">
                <a:solidFill>
                  <a:srgbClr val="DFFFCF"/>
                </a:solidFill>
                <a:latin typeface="Arial" charset="0"/>
              </a:rPr>
              <a:t>Trusted custodian of environmental assets</a:t>
            </a:r>
            <a:endParaRPr lang="en-ZA" sz="1300" b="1" i="1">
              <a:solidFill>
                <a:srgbClr val="DFFFCF"/>
              </a:solidFill>
              <a:latin typeface="Arial" charset="0"/>
            </a:endParaRPr>
          </a:p>
        </p:txBody>
      </p:sp>
      <p:sp>
        <p:nvSpPr>
          <p:cNvPr id="3083" name="Text Box 1042"/>
          <p:cNvSpPr txBox="1">
            <a:spLocks noChangeArrowheads="1"/>
          </p:cNvSpPr>
          <p:nvPr/>
        </p:nvSpPr>
        <p:spPr bwMode="auto">
          <a:xfrm>
            <a:off x="469900" y="5245100"/>
            <a:ext cx="8674100" cy="646331"/>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600" b="1" dirty="0" smtClean="0">
                <a:latin typeface="Arial" charset="0"/>
              </a:rPr>
              <a:t>BCMM Climate Change Strategy</a:t>
            </a:r>
            <a:endParaRPr lang="en-US" sz="3600" b="1" dirty="0">
              <a:latin typeface="Arial" charset="0"/>
            </a:endParaRPr>
          </a:p>
        </p:txBody>
      </p:sp>
      <p:sp>
        <p:nvSpPr>
          <p:cNvPr id="16" name="TextBox 15"/>
          <p:cNvSpPr txBox="1"/>
          <p:nvPr/>
        </p:nvSpPr>
        <p:spPr>
          <a:xfrm>
            <a:off x="469900" y="749300"/>
            <a:ext cx="3213100" cy="1754326"/>
          </a:xfrm>
          <a:prstGeom prst="rect">
            <a:avLst/>
          </a:prstGeom>
          <a:noFill/>
        </p:spPr>
        <p:txBody>
          <a:bodyPr wrap="square" rtlCol="0">
            <a:spAutoFit/>
          </a:bodyPr>
          <a:lstStyle/>
          <a:p>
            <a:pPr algn="ctr"/>
            <a:r>
              <a:rPr lang="en-ZA" sz="3600" b="1" dirty="0" smtClean="0">
                <a:latin typeface="Arial" pitchFamily="34" charset="0"/>
                <a:cs typeface="Arial" pitchFamily="34" charset="0"/>
              </a:rPr>
              <a:t>Buffalo City Metropolitan Municipality</a:t>
            </a:r>
            <a:endParaRPr lang="en-ZA" sz="36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 Risks</a:t>
            </a:r>
            <a:endParaRPr lang="en-ZA" dirty="0"/>
          </a:p>
        </p:txBody>
      </p:sp>
      <p:graphicFrame>
        <p:nvGraphicFramePr>
          <p:cNvPr id="5" name="Group 306"/>
          <p:cNvGraphicFramePr>
            <a:graphicFrameLocks noGrp="1"/>
          </p:cNvGraphicFramePr>
          <p:nvPr>
            <p:extLst>
              <p:ext uri="{D42A27DB-BD31-4B8C-83A1-F6EECF244321}">
                <p14:modId xmlns:p14="http://schemas.microsoft.com/office/powerpoint/2010/main" val="1229786356"/>
              </p:ext>
            </p:extLst>
          </p:nvPr>
        </p:nvGraphicFramePr>
        <p:xfrm>
          <a:off x="139700" y="469084"/>
          <a:ext cx="8394701" cy="5440596"/>
        </p:xfrm>
        <a:graphic>
          <a:graphicData uri="http://schemas.openxmlformats.org/drawingml/2006/table">
            <a:tbl>
              <a:tblPr/>
              <a:tblGrid>
                <a:gridCol w="1291268"/>
                <a:gridCol w="1833426"/>
                <a:gridCol w="1788246"/>
                <a:gridCol w="910882"/>
                <a:gridCol w="714133"/>
                <a:gridCol w="1004159"/>
                <a:gridCol w="852587"/>
              </a:tblGrid>
              <a:tr h="82033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Primary Impact (Manifestation)</a:t>
                      </a:r>
                      <a:endParaRPr kumimoji="0" lang="en-US" sz="1800" b="0" i="0" u="none" strike="noStrike" cap="none" normalizeH="0" baseline="0" dirty="0" smtClean="0">
                        <a:ln>
                          <a:noFill/>
                        </a:ln>
                        <a:solidFill>
                          <a:schemeClr val="tx1"/>
                        </a:solidFill>
                        <a:effectLst/>
                        <a:latin typeface="Arial" pitchFamily="34"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2</a:t>
                      </a:r>
                      <a:r>
                        <a:rPr kumimoji="0" lang="en-US" sz="900" b="1" i="0" u="none" strike="noStrike" cap="none" normalizeH="0" baseline="30000" dirty="0" smtClean="0">
                          <a:ln>
                            <a:noFill/>
                          </a:ln>
                          <a:solidFill>
                            <a:schemeClr val="tx1"/>
                          </a:solidFill>
                          <a:effectLst/>
                          <a:latin typeface="Arial" pitchFamily="34" charset="0"/>
                          <a:cs typeface="Arial" pitchFamily="34" charset="0"/>
                        </a:rPr>
                        <a:t>nd</a:t>
                      </a:r>
                      <a:r>
                        <a:rPr kumimoji="0" lang="en-US" sz="900" b="1" i="0" u="none" strike="noStrike" cap="none" normalizeH="0" baseline="0" dirty="0" smtClean="0">
                          <a:ln>
                            <a:noFill/>
                          </a:ln>
                          <a:solidFill>
                            <a:schemeClr val="tx1"/>
                          </a:solidFill>
                          <a:effectLst/>
                          <a:latin typeface="Arial" pitchFamily="34" charset="0"/>
                          <a:cs typeface="Arial" pitchFamily="34" charset="0"/>
                        </a:rPr>
                        <a:t> Order Impact</a:t>
                      </a:r>
                      <a:endParaRPr kumimoji="0" lang="en-US" sz="1800" b="0" i="0" u="none" strike="noStrike" cap="none" normalizeH="0" baseline="0" dirty="0" smtClean="0">
                        <a:ln>
                          <a:noFill/>
                        </a:ln>
                        <a:solidFill>
                          <a:schemeClr val="tx1"/>
                        </a:solidFill>
                        <a:effectLst/>
                        <a:latin typeface="Arial" pitchFamily="34"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cs typeface="Arial" pitchFamily="34" charset="0"/>
                        </a:rPr>
                        <a:t>3</a:t>
                      </a:r>
                      <a:r>
                        <a:rPr kumimoji="0" lang="en-US" sz="900" b="1" i="0" u="none" strike="noStrike" cap="none" normalizeH="0" baseline="30000" smtClean="0">
                          <a:ln>
                            <a:noFill/>
                          </a:ln>
                          <a:solidFill>
                            <a:schemeClr val="tx1"/>
                          </a:solidFill>
                          <a:effectLst/>
                          <a:latin typeface="Arial" pitchFamily="34" charset="0"/>
                          <a:cs typeface="Arial" pitchFamily="34" charset="0"/>
                        </a:rPr>
                        <a:t>rd</a:t>
                      </a:r>
                      <a:r>
                        <a:rPr kumimoji="0" lang="en-US" sz="900" b="1" i="0" u="none" strike="noStrike" cap="none" normalizeH="0" baseline="0" smtClean="0">
                          <a:ln>
                            <a:noFill/>
                          </a:ln>
                          <a:solidFill>
                            <a:schemeClr val="tx1"/>
                          </a:solidFill>
                          <a:effectLst/>
                          <a:latin typeface="Arial" pitchFamily="34" charset="0"/>
                          <a:cs typeface="Arial" pitchFamily="34" charset="0"/>
                        </a:rPr>
                        <a:t> Order Impact</a:t>
                      </a:r>
                      <a:endParaRPr kumimoji="0" lang="en-US" sz="1800" b="0" i="0" u="none" strike="noStrike" cap="none" normalizeH="0" baseline="0" smtClean="0">
                        <a:ln>
                          <a:noFill/>
                        </a:ln>
                        <a:solidFill>
                          <a:schemeClr val="tx1"/>
                        </a:solidFill>
                        <a:effectLst/>
                        <a:latin typeface="Arial" pitchFamily="34"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cs typeface="Arial" pitchFamily="34" charset="0"/>
                        </a:rPr>
                        <a:t>Systems/sectors/ Infrastructure</a:t>
                      </a:r>
                      <a:endParaRPr kumimoji="0" lang="en-US" sz="1800" b="0" i="0" u="none" strike="noStrike" cap="none" normalizeH="0" baseline="0" smtClean="0">
                        <a:ln>
                          <a:noFill/>
                        </a:ln>
                        <a:solidFill>
                          <a:schemeClr val="tx1"/>
                        </a:solidFill>
                        <a:effectLst/>
                        <a:latin typeface="Arial" pitchFamily="34"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cs typeface="Arial" pitchFamily="34" charset="0"/>
                        </a:rPr>
                        <a:t>Likelihood </a:t>
                      </a:r>
                      <a:endParaRPr kumimoji="0" lang="en-US" sz="1800" b="0" i="0" u="none" strike="noStrike" cap="none" normalizeH="0" baseline="0" smtClean="0">
                        <a:ln>
                          <a:noFill/>
                        </a:ln>
                        <a:solidFill>
                          <a:schemeClr val="tx1"/>
                        </a:solidFill>
                        <a:effectLst/>
                        <a:latin typeface="Arial" pitchFamily="34"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cs typeface="Arial" pitchFamily="34" charset="0"/>
                        </a:rPr>
                        <a:t>Consequence (Exposure &amp; Sensitivity to Climate Change)</a:t>
                      </a:r>
                      <a:endParaRPr kumimoji="0" lang="en-US" sz="1800" b="0" i="0" u="none" strike="noStrike" cap="none" normalizeH="0" baseline="0" smtClean="0">
                        <a:ln>
                          <a:noFill/>
                        </a:ln>
                        <a:solidFill>
                          <a:schemeClr val="tx1"/>
                        </a:solidFill>
                        <a:effectLst/>
                        <a:latin typeface="Arial" pitchFamily="34"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cs typeface="Arial" pitchFamily="34" charset="0"/>
                        </a:rPr>
                        <a:t>Significance (Likelihood x consequence)</a:t>
                      </a:r>
                      <a:endParaRPr kumimoji="0" lang="en-US" sz="1800" b="0" i="0" u="none" strike="noStrike" cap="none" normalizeH="0" baseline="0" smtClean="0">
                        <a:ln>
                          <a:noFill/>
                        </a:ln>
                        <a:solidFill>
                          <a:schemeClr val="tx1"/>
                        </a:solidFill>
                        <a:effectLst/>
                        <a:latin typeface="Arial" pitchFamily="34"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94338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More hot days and heat waves</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Increased frequency of fire danger index reaching high-extreme, coupled with berg-wind </a:t>
                      </a:r>
                      <a:r>
                        <a:rPr kumimoji="0" lang="en-US" sz="900" b="0" i="0" u="none" strike="noStrike" cap="none" normalizeH="0" baseline="0" dirty="0" err="1" smtClean="0">
                          <a:ln>
                            <a:noFill/>
                          </a:ln>
                          <a:solidFill>
                            <a:schemeClr val="tx1"/>
                          </a:solidFill>
                          <a:effectLst/>
                          <a:latin typeface="Arial" pitchFamily="34" charset="0"/>
                          <a:cs typeface="Arial" pitchFamily="34" charset="0"/>
                        </a:rPr>
                        <a:t>condtitions</a:t>
                      </a:r>
                      <a:endParaRPr kumimoji="0" lang="en-US" sz="1800" b="0" i="0" u="none" strike="noStrike" cap="none" normalizeH="0" baseline="0" dirty="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Risk of major loss of livestock, grazing, crops and infrastructure. Threats to financial sustainability of existing commercial and subsistence farming operation and rural livelihoods </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Agriculture Sector</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Almost certain</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Major</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Extreme</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57423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Increased storm severity</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Increased subsidence and loss of coastal land, wetlands and estuaries</a:t>
                      </a:r>
                      <a:endParaRPr kumimoji="0" lang="en-US" sz="1800" b="0" i="0" u="none" strike="noStrike" cap="none" normalizeH="0" baseline="0" dirty="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Increased damage to/loss of coastal property and infrastructure and increased insurance premiums</a:t>
                      </a:r>
                      <a:endParaRPr kumimoji="0" lang="en-US" sz="1800" b="0" i="0" u="none" strike="noStrike" cap="none" normalizeH="0" baseline="0" dirty="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Coastal and Marine Systems</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Almost certain</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Major</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Extreme</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69728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More hot days and heat waves</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Increased frequency of fire danger index reaching high-extreme, coupled with berg-wind </a:t>
                      </a:r>
                      <a:r>
                        <a:rPr kumimoji="0" lang="en-US" sz="900" b="0" i="0" u="none" strike="noStrike" cap="none" normalizeH="0" baseline="0" dirty="0" err="1" smtClean="0">
                          <a:ln>
                            <a:noFill/>
                          </a:ln>
                          <a:solidFill>
                            <a:schemeClr val="tx1"/>
                          </a:solidFill>
                          <a:effectLst/>
                          <a:latin typeface="Arial" pitchFamily="34" charset="0"/>
                          <a:cs typeface="Arial" pitchFamily="34" charset="0"/>
                        </a:rPr>
                        <a:t>condtitions</a:t>
                      </a:r>
                      <a:endParaRPr kumimoji="0" lang="en-US" sz="1800" b="0" i="0" u="none" strike="noStrike" cap="none" normalizeH="0" baseline="0" dirty="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Risk of major and widespread loss of standing stocks and threats to financial sustainability of existing operations.</a:t>
                      </a:r>
                      <a:endParaRPr kumimoji="0" lang="en-US" sz="1800" b="0" i="0" u="none" strike="noStrike" cap="none" normalizeH="0" baseline="0" dirty="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Forestry Sector</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Almost certain</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Major</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Extreme</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45117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More hot days and heat waves</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Increased morbidity and mortality in elderly and infirm (e.g. HIV/AIDS patients)</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Increased strain on health services</a:t>
                      </a:r>
                      <a:endParaRPr kumimoji="0" lang="en-US" sz="1800" b="0" i="0" u="none" strike="noStrike" cap="none" normalizeH="0" baseline="0" dirty="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Social &amp; Economic Systems</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Almost certain</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Major</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Extreme</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69728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Higher mean temperatures</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Coupled with increased rainfall, spread in range of diseases and vectors, including cholera, malaria and bilharzia. </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General increase in occurrence of disease; exacerbation of effects on people with HIV/AIDS, the elderly and the poor. </a:t>
                      </a:r>
                      <a:endParaRPr kumimoji="0" lang="en-US" sz="1800" b="0" i="0" u="none" strike="noStrike" cap="none" normalizeH="0" baseline="0" dirty="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Social &amp; Economic Systems</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Almost certain</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Major</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Extreme</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697283">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Increased storm severity</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Increased storm surges coupled with sea level rise and flooding from both climate change causes and catchment hardening. </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Direct threat to livelihoods, services and infrastructure in coastal low lying areas. </a:t>
                      </a:r>
                      <a:endParaRPr kumimoji="0" lang="en-US" sz="1800" b="0" i="0" u="none" strike="noStrike" cap="none" normalizeH="0" baseline="0" dirty="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Social &amp; Economic Systems</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Almost certain</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Major</a:t>
                      </a:r>
                      <a:endParaRPr kumimoji="0" lang="en-US" sz="1800" b="0" i="0" u="none" strike="noStrike" cap="none" normalizeH="0" baseline="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Extreme</a:t>
                      </a:r>
                      <a:endParaRPr kumimoji="0" lang="en-US" sz="1800" b="0" i="0" u="none" strike="noStrike" cap="none" normalizeH="0" baseline="0" dirty="0" smtClean="0">
                        <a:ln>
                          <a:noFill/>
                        </a:ln>
                        <a:solidFill>
                          <a:schemeClr val="tx1"/>
                        </a:solidFill>
                        <a:effectLst/>
                        <a:latin typeface="Arial"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bl>
          </a:graphicData>
        </a:graphic>
      </p:graphicFrame>
    </p:spTree>
    <p:extLst>
      <p:ext uri="{BB962C8B-B14F-4D97-AF65-F5344CB8AC3E}">
        <p14:creationId xmlns:p14="http://schemas.microsoft.com/office/powerpoint/2010/main" val="2125311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all" dirty="0" smtClean="0"/>
              <a:t>BCMM </a:t>
            </a:r>
            <a:r>
              <a:rPr lang="en-GB" b="1" cap="all" dirty="0"/>
              <a:t>Climate </a:t>
            </a:r>
            <a:r>
              <a:rPr lang="en-GB" b="1" cap="all" dirty="0" err="1"/>
              <a:t>CHange</a:t>
            </a:r>
            <a:r>
              <a:rPr lang="en-GB" b="1" cap="all" dirty="0"/>
              <a:t> RISK MATRIX</a:t>
            </a:r>
            <a:endParaRPr lang="en-ZA"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2058182"/>
            <a:ext cx="6664325" cy="453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336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BCMM </a:t>
            </a:r>
            <a:r>
              <a:rPr lang="en-ZA" b="1" dirty="0"/>
              <a:t>IDP </a:t>
            </a:r>
            <a:r>
              <a:rPr lang="en-ZA" b="1" dirty="0" smtClean="0"/>
              <a:t>&amp; Sector </a:t>
            </a:r>
            <a:r>
              <a:rPr lang="en-ZA" b="1" dirty="0"/>
              <a:t>Plan Assessment</a:t>
            </a:r>
            <a:endParaRPr lang="en-ZA" dirty="0"/>
          </a:p>
        </p:txBody>
      </p:sp>
      <p:sp>
        <p:nvSpPr>
          <p:cNvPr id="5" name="Content Placeholder 2"/>
          <p:cNvSpPr>
            <a:spLocks noGrp="1"/>
          </p:cNvSpPr>
          <p:nvPr>
            <p:ph idx="1"/>
          </p:nvPr>
        </p:nvSpPr>
        <p:spPr bwMode="auto">
          <a:xfrm>
            <a:off x="406400" y="2044700"/>
            <a:ext cx="6921500" cy="43941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ZA" sz="1200" dirty="0" smtClean="0">
                <a:solidFill>
                  <a:schemeClr val="tx1"/>
                </a:solidFill>
              </a:rPr>
              <a:t>BCMM </a:t>
            </a:r>
            <a:r>
              <a:rPr lang="en-ZA" sz="1200" dirty="0">
                <a:solidFill>
                  <a:schemeClr val="tx1"/>
                </a:solidFill>
              </a:rPr>
              <a:t>IDP and Sector Plans that have been reviewed to date are given below: </a:t>
            </a:r>
          </a:p>
          <a:p>
            <a:pPr lvl="0"/>
            <a:r>
              <a:rPr lang="en-ZA" sz="1200" dirty="0">
                <a:solidFill>
                  <a:schemeClr val="tx1"/>
                </a:solidFill>
              </a:rPr>
              <a:t>IDP Review 2013/2014</a:t>
            </a:r>
          </a:p>
          <a:p>
            <a:pPr lvl="0"/>
            <a:r>
              <a:rPr lang="en-ZA" sz="1200" dirty="0">
                <a:solidFill>
                  <a:schemeClr val="tx1"/>
                </a:solidFill>
              </a:rPr>
              <a:t>Air Quality Management Plan (2011)</a:t>
            </a:r>
          </a:p>
          <a:p>
            <a:pPr lvl="0"/>
            <a:r>
              <a:rPr lang="en-ZA" sz="1200" dirty="0">
                <a:solidFill>
                  <a:schemeClr val="tx1"/>
                </a:solidFill>
              </a:rPr>
              <a:t>Built Environment Performance Plan (2013)</a:t>
            </a:r>
          </a:p>
          <a:p>
            <a:pPr lvl="0"/>
            <a:r>
              <a:rPr lang="en-ZA" sz="1200" dirty="0">
                <a:solidFill>
                  <a:schemeClr val="tx1"/>
                </a:solidFill>
              </a:rPr>
              <a:t>Comprehensive Integrated Transport Plan - 2008 To 2013 (2008)</a:t>
            </a:r>
          </a:p>
          <a:p>
            <a:pPr lvl="0"/>
            <a:r>
              <a:rPr lang="en-ZA" sz="1200" dirty="0">
                <a:solidFill>
                  <a:schemeClr val="tx1"/>
                </a:solidFill>
              </a:rPr>
              <a:t>Conservation Plan and Municipal Open Space System (MOSS)(2008)</a:t>
            </a:r>
          </a:p>
          <a:p>
            <a:pPr lvl="0"/>
            <a:r>
              <a:rPr lang="en-GB" sz="1200" dirty="0">
                <a:solidFill>
                  <a:schemeClr val="tx1"/>
                </a:solidFill>
              </a:rPr>
              <a:t>Disaster Management Policy (2011)</a:t>
            </a:r>
            <a:endParaRPr lang="en-ZA" sz="1200" dirty="0">
              <a:solidFill>
                <a:schemeClr val="tx1"/>
              </a:solidFill>
            </a:endParaRPr>
          </a:p>
          <a:p>
            <a:pPr lvl="0"/>
            <a:r>
              <a:rPr lang="en-ZA" sz="1200" dirty="0">
                <a:solidFill>
                  <a:schemeClr val="tx1"/>
                </a:solidFill>
              </a:rPr>
              <a:t>Local Economic Development Strategy (2008)</a:t>
            </a:r>
          </a:p>
          <a:p>
            <a:pPr lvl="0"/>
            <a:r>
              <a:rPr lang="en-ZA" sz="1200" dirty="0">
                <a:solidFill>
                  <a:schemeClr val="tx1"/>
                </a:solidFill>
              </a:rPr>
              <a:t>Electrical Master Plan (2010)</a:t>
            </a:r>
          </a:p>
          <a:p>
            <a:pPr lvl="0"/>
            <a:r>
              <a:rPr lang="en-ZA" sz="1200" dirty="0">
                <a:solidFill>
                  <a:schemeClr val="tx1"/>
                </a:solidFill>
              </a:rPr>
              <a:t>Housing Sector Plan 2008-2012 (2008)</a:t>
            </a:r>
          </a:p>
          <a:p>
            <a:pPr lvl="0"/>
            <a:r>
              <a:rPr lang="en-ZA" sz="1200" dirty="0">
                <a:solidFill>
                  <a:schemeClr val="tx1"/>
                </a:solidFill>
              </a:rPr>
              <a:t>Integrated Coastal Zone Management Plan (2007)</a:t>
            </a:r>
          </a:p>
          <a:p>
            <a:pPr lvl="0"/>
            <a:r>
              <a:rPr lang="en-ZA" sz="1200" dirty="0">
                <a:solidFill>
                  <a:schemeClr val="tx1"/>
                </a:solidFill>
              </a:rPr>
              <a:t>Integrated Environmental Management Plan (2007)</a:t>
            </a:r>
          </a:p>
          <a:p>
            <a:pPr lvl="0"/>
            <a:r>
              <a:rPr lang="en-ZA" sz="1200" dirty="0">
                <a:solidFill>
                  <a:schemeClr val="tx1"/>
                </a:solidFill>
              </a:rPr>
              <a:t>Integrated Sustainable Human Settlements Plan (20XX)</a:t>
            </a:r>
          </a:p>
          <a:p>
            <a:pPr lvl="0"/>
            <a:r>
              <a:rPr lang="en-ZA" sz="1200" dirty="0">
                <a:solidFill>
                  <a:schemeClr val="tx1"/>
                </a:solidFill>
              </a:rPr>
              <a:t>Integrated Waste Management Plan (20XX)</a:t>
            </a:r>
          </a:p>
          <a:p>
            <a:pPr lvl="0"/>
            <a:r>
              <a:rPr lang="en-ZA" sz="1200" dirty="0">
                <a:solidFill>
                  <a:schemeClr val="tx1"/>
                </a:solidFill>
              </a:rPr>
              <a:t>Municipal Health Services: Service Delivery Plan (2013)</a:t>
            </a:r>
          </a:p>
          <a:p>
            <a:pPr lvl="0"/>
            <a:r>
              <a:rPr lang="en-ZA" sz="1200" dirty="0">
                <a:solidFill>
                  <a:schemeClr val="tx1"/>
                </a:solidFill>
              </a:rPr>
              <a:t>Municipal Open Space System (MOSS) Extension (2011)</a:t>
            </a:r>
          </a:p>
          <a:p>
            <a:pPr lvl="0"/>
            <a:r>
              <a:rPr lang="en-ZA" sz="1200" dirty="0">
                <a:solidFill>
                  <a:schemeClr val="tx1"/>
                </a:solidFill>
              </a:rPr>
              <a:t>Spatial Development Framework Review (2014) (draft) </a:t>
            </a:r>
          </a:p>
          <a:p>
            <a:pPr lvl="0"/>
            <a:r>
              <a:rPr lang="en-ZA" sz="1200" dirty="0">
                <a:solidFill>
                  <a:schemeClr val="tx1"/>
                </a:solidFill>
              </a:rPr>
              <a:t>State of Energy Report (2008)</a:t>
            </a:r>
          </a:p>
          <a:p>
            <a:pPr lvl="0"/>
            <a:r>
              <a:rPr lang="en-ZA" sz="1200" dirty="0">
                <a:solidFill>
                  <a:schemeClr val="tx1"/>
                </a:solidFill>
              </a:rPr>
              <a:t>Water Services Development Plan (2002)</a:t>
            </a:r>
          </a:p>
          <a:p>
            <a:pPr>
              <a:spcBef>
                <a:spcPct val="0"/>
              </a:spcBef>
            </a:pPr>
            <a:endParaRPr lang="en-ZA" sz="1800" dirty="0" smtClean="0">
              <a:solidFill>
                <a:srgbClr val="FF0000"/>
              </a:solidFill>
            </a:endParaRPr>
          </a:p>
          <a:p>
            <a:pPr>
              <a:spcBef>
                <a:spcPct val="0"/>
              </a:spcBef>
            </a:pPr>
            <a:endParaRPr lang="en-ZA" sz="1800" dirty="0" smtClean="0"/>
          </a:p>
          <a:p>
            <a:pPr>
              <a:buFont typeface="Arial" charset="0"/>
              <a:buNone/>
            </a:pPr>
            <a:endParaRPr lang="en-ZA" sz="1800" dirty="0" smtClean="0"/>
          </a:p>
        </p:txBody>
      </p:sp>
    </p:spTree>
    <p:extLst>
      <p:ext uri="{BB962C8B-B14F-4D97-AF65-F5344CB8AC3E}">
        <p14:creationId xmlns:p14="http://schemas.microsoft.com/office/powerpoint/2010/main" val="1245081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BCMM WORKSHOPS</a:t>
            </a:r>
            <a:endParaRPr lang="en-ZA" b="1" dirty="0"/>
          </a:p>
        </p:txBody>
      </p:sp>
      <p:sp>
        <p:nvSpPr>
          <p:cNvPr id="3" name="Content Placeholder 2"/>
          <p:cNvSpPr>
            <a:spLocks noGrp="1"/>
          </p:cNvSpPr>
          <p:nvPr>
            <p:ph idx="1"/>
          </p:nvPr>
        </p:nvSpPr>
        <p:spPr>
          <a:xfrm>
            <a:off x="241300" y="2271713"/>
            <a:ext cx="2774950" cy="3811587"/>
          </a:xfrm>
        </p:spPr>
        <p:txBody>
          <a:bodyPr/>
          <a:lstStyle/>
          <a:p>
            <a:pPr marL="0" indent="0">
              <a:buNone/>
            </a:pPr>
            <a:r>
              <a:rPr lang="en-GB" sz="1200" dirty="0" smtClean="0">
                <a:solidFill>
                  <a:schemeClr val="tx1"/>
                </a:solidFill>
              </a:rPr>
              <a:t>2 </a:t>
            </a:r>
            <a:r>
              <a:rPr lang="en-GB" sz="1200" dirty="0">
                <a:solidFill>
                  <a:schemeClr val="tx1"/>
                </a:solidFill>
              </a:rPr>
              <a:t>workshops were held with various BCMM departments representing various IDP Sector </a:t>
            </a:r>
            <a:r>
              <a:rPr lang="en-GB" sz="1200" dirty="0" smtClean="0">
                <a:solidFill>
                  <a:schemeClr val="tx1"/>
                </a:solidFill>
              </a:rPr>
              <a:t>plans,</a:t>
            </a:r>
          </a:p>
          <a:p>
            <a:r>
              <a:rPr lang="en-GB" sz="1200" dirty="0" smtClean="0">
                <a:solidFill>
                  <a:schemeClr val="tx1"/>
                </a:solidFill>
              </a:rPr>
              <a:t>Amenities </a:t>
            </a:r>
            <a:r>
              <a:rPr lang="en-GB" sz="1200" dirty="0">
                <a:solidFill>
                  <a:schemeClr val="tx1"/>
                </a:solidFill>
              </a:rPr>
              <a:t>– coastal management</a:t>
            </a:r>
            <a:endParaRPr lang="en-ZA" sz="1200" b="1" dirty="0">
              <a:solidFill>
                <a:schemeClr val="tx1"/>
              </a:solidFill>
            </a:endParaRPr>
          </a:p>
          <a:p>
            <a:pPr lvl="0"/>
            <a:r>
              <a:rPr lang="en-GB" sz="1200" dirty="0">
                <a:solidFill>
                  <a:schemeClr val="tx1"/>
                </a:solidFill>
              </a:rPr>
              <a:t>Disaster management</a:t>
            </a:r>
            <a:endParaRPr lang="en-ZA" sz="1200" b="1" dirty="0">
              <a:solidFill>
                <a:schemeClr val="tx1"/>
              </a:solidFill>
            </a:endParaRPr>
          </a:p>
          <a:p>
            <a:pPr lvl="0"/>
            <a:r>
              <a:rPr lang="en-GB" sz="1200" dirty="0">
                <a:solidFill>
                  <a:schemeClr val="tx1"/>
                </a:solidFill>
              </a:rPr>
              <a:t>Environmental health</a:t>
            </a:r>
            <a:endParaRPr lang="en-ZA" sz="1200" b="1" dirty="0">
              <a:solidFill>
                <a:schemeClr val="tx1"/>
              </a:solidFill>
            </a:endParaRPr>
          </a:p>
          <a:p>
            <a:pPr lvl="0"/>
            <a:r>
              <a:rPr lang="en-GB" sz="1200" dirty="0">
                <a:solidFill>
                  <a:schemeClr val="tx1"/>
                </a:solidFill>
              </a:rPr>
              <a:t>Environmental pollution</a:t>
            </a:r>
            <a:endParaRPr lang="en-ZA" sz="1200" b="1" dirty="0">
              <a:solidFill>
                <a:schemeClr val="tx1"/>
              </a:solidFill>
            </a:endParaRPr>
          </a:p>
          <a:p>
            <a:pPr lvl="0"/>
            <a:r>
              <a:rPr lang="en-GB" sz="1200" dirty="0">
                <a:solidFill>
                  <a:schemeClr val="tx1"/>
                </a:solidFill>
              </a:rPr>
              <a:t>GIS </a:t>
            </a:r>
            <a:endParaRPr lang="en-ZA" sz="1200" b="1" dirty="0">
              <a:solidFill>
                <a:schemeClr val="tx1"/>
              </a:solidFill>
            </a:endParaRPr>
          </a:p>
          <a:p>
            <a:pPr lvl="0"/>
            <a:r>
              <a:rPr lang="en-GB" sz="1200" dirty="0">
                <a:solidFill>
                  <a:schemeClr val="tx1"/>
                </a:solidFill>
              </a:rPr>
              <a:t>Housing</a:t>
            </a:r>
            <a:endParaRPr lang="en-ZA" sz="1200" b="1" dirty="0">
              <a:solidFill>
                <a:schemeClr val="tx1"/>
              </a:solidFill>
            </a:endParaRPr>
          </a:p>
          <a:p>
            <a:pPr lvl="0"/>
            <a:r>
              <a:rPr lang="en-GB" sz="1200" dirty="0">
                <a:solidFill>
                  <a:schemeClr val="tx1"/>
                </a:solidFill>
              </a:rPr>
              <a:t>IEMP</a:t>
            </a:r>
            <a:endParaRPr lang="en-ZA" sz="1200" b="1" dirty="0">
              <a:solidFill>
                <a:schemeClr val="tx1"/>
              </a:solidFill>
            </a:endParaRPr>
          </a:p>
          <a:p>
            <a:pPr lvl="0"/>
            <a:r>
              <a:rPr lang="en-GB" sz="1200" dirty="0">
                <a:solidFill>
                  <a:schemeClr val="tx1"/>
                </a:solidFill>
              </a:rPr>
              <a:t>Spatial planning</a:t>
            </a:r>
            <a:endParaRPr lang="en-ZA" sz="1200" b="1" dirty="0">
              <a:solidFill>
                <a:schemeClr val="tx1"/>
              </a:solidFill>
            </a:endParaRPr>
          </a:p>
          <a:p>
            <a:pPr lvl="0"/>
            <a:r>
              <a:rPr lang="en-GB" sz="1200" dirty="0">
                <a:solidFill>
                  <a:schemeClr val="tx1"/>
                </a:solidFill>
              </a:rPr>
              <a:t>Transport planning</a:t>
            </a:r>
            <a:endParaRPr lang="en-ZA" sz="1200" b="1" dirty="0">
              <a:solidFill>
                <a:schemeClr val="tx1"/>
              </a:solidFill>
            </a:endParaRPr>
          </a:p>
          <a:p>
            <a:pPr lvl="0"/>
            <a:r>
              <a:rPr lang="en-GB" sz="1200" dirty="0">
                <a:solidFill>
                  <a:schemeClr val="tx1"/>
                </a:solidFill>
              </a:rPr>
              <a:t>Waste management</a:t>
            </a:r>
            <a:endParaRPr lang="en-ZA" sz="1200" b="1" dirty="0">
              <a:solidFill>
                <a:schemeClr val="tx1"/>
              </a:solidFill>
            </a:endParaRPr>
          </a:p>
          <a:p>
            <a:pPr marL="0" indent="0">
              <a:buNone/>
            </a:pPr>
            <a:endParaRPr lang="en-GB" sz="1200" dirty="0">
              <a:solidFill>
                <a:schemeClr val="tx1"/>
              </a:solidFill>
            </a:endParaRPr>
          </a:p>
          <a:p>
            <a:pPr marL="0" indent="0">
              <a:buNone/>
            </a:pPr>
            <a:r>
              <a:rPr lang="en-GB" sz="1200" dirty="0" smtClean="0">
                <a:solidFill>
                  <a:schemeClr val="tx1"/>
                </a:solidFill>
              </a:rPr>
              <a:t>The </a:t>
            </a:r>
            <a:r>
              <a:rPr lang="en-GB" sz="1200" dirty="0">
                <a:solidFill>
                  <a:schemeClr val="tx1"/>
                </a:solidFill>
              </a:rPr>
              <a:t>following are some of the risks, and response opportunities (mitigation and adaptation) that were identified.</a:t>
            </a:r>
            <a:endParaRPr lang="en-ZA" sz="1200" dirty="0">
              <a:solidFill>
                <a:schemeClr val="tx1"/>
              </a:solidFill>
            </a:endParaRPr>
          </a:p>
          <a:p>
            <a:endParaRPr lang="en-ZA" sz="1200" dirty="0"/>
          </a:p>
        </p:txBody>
      </p:sp>
      <p:pic>
        <p:nvPicPr>
          <p:cNvPr id="4" name="Picture 3" descr="\\Server\z\Data\FTP Shared\PROJECTS\EL CURRENT PROJECTS 2012\BCMM Climate Change\Workshop 4 June 2012\DSCN488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250" y="2108199"/>
            <a:ext cx="3473450" cy="2438401"/>
          </a:xfrm>
          <a:prstGeom prst="rect">
            <a:avLst/>
          </a:prstGeom>
          <a:noFill/>
          <a:ln>
            <a:noFill/>
          </a:ln>
        </p:spPr>
      </p:pic>
      <p:pic>
        <p:nvPicPr>
          <p:cNvPr id="5" name="Picture 4" descr="\\Server\z\Data\FTP Shared\PROJECTS\EL CURRENT PROJECTS 2012\BCMM Climate Change\Workshop 12 June 2013\P10100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750" y="3677920"/>
            <a:ext cx="3498850" cy="2621280"/>
          </a:xfrm>
          <a:prstGeom prst="rect">
            <a:avLst/>
          </a:prstGeom>
          <a:noFill/>
          <a:ln>
            <a:noFill/>
          </a:ln>
        </p:spPr>
      </p:pic>
    </p:spTree>
    <p:extLst>
      <p:ext uri="{BB962C8B-B14F-4D97-AF65-F5344CB8AC3E}">
        <p14:creationId xmlns:p14="http://schemas.microsoft.com/office/powerpoint/2010/main" val="620973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OUTCOME OF RISK ASSESSMENT</a:t>
            </a:r>
            <a:endParaRPr lang="en-ZA" b="1" dirty="0"/>
          </a:p>
        </p:txBody>
      </p:sp>
      <p:sp>
        <p:nvSpPr>
          <p:cNvPr id="3" name="Content Placeholder 2"/>
          <p:cNvSpPr>
            <a:spLocks noGrp="1"/>
          </p:cNvSpPr>
          <p:nvPr>
            <p:ph idx="1"/>
          </p:nvPr>
        </p:nvSpPr>
        <p:spPr/>
        <p:txBody>
          <a:bodyPr/>
          <a:lstStyle/>
          <a:p>
            <a:r>
              <a:rPr lang="en-US" sz="1400" dirty="0">
                <a:solidFill>
                  <a:schemeClr val="tx1"/>
                </a:solidFill>
              </a:rPr>
              <a:t>Based on outcomes of risk assessment and ranking: </a:t>
            </a:r>
          </a:p>
          <a:p>
            <a:pPr lvl="1"/>
            <a:r>
              <a:rPr lang="en-US" sz="1400" dirty="0">
                <a:solidFill>
                  <a:schemeClr val="tx1"/>
                </a:solidFill>
              </a:rPr>
              <a:t>Affected departments and </a:t>
            </a:r>
            <a:r>
              <a:rPr lang="en-US" sz="1400" dirty="0" err="1">
                <a:solidFill>
                  <a:schemeClr val="tx1"/>
                </a:solidFill>
              </a:rPr>
              <a:t>programmes</a:t>
            </a:r>
            <a:r>
              <a:rPr lang="en-US" sz="1400" dirty="0">
                <a:solidFill>
                  <a:schemeClr val="tx1"/>
                </a:solidFill>
              </a:rPr>
              <a:t> identified;</a:t>
            </a:r>
          </a:p>
          <a:p>
            <a:pPr lvl="1"/>
            <a:r>
              <a:rPr lang="en-US" sz="1400" dirty="0">
                <a:solidFill>
                  <a:schemeClr val="tx1"/>
                </a:solidFill>
              </a:rPr>
              <a:t>Response options identified;</a:t>
            </a:r>
          </a:p>
          <a:p>
            <a:pPr lvl="1"/>
            <a:r>
              <a:rPr lang="en-US" sz="1400" dirty="0">
                <a:solidFill>
                  <a:schemeClr val="tx1"/>
                </a:solidFill>
              </a:rPr>
              <a:t>Response </a:t>
            </a:r>
            <a:r>
              <a:rPr lang="en-US" sz="1400" dirty="0" err="1">
                <a:solidFill>
                  <a:schemeClr val="tx1"/>
                </a:solidFill>
              </a:rPr>
              <a:t>p</a:t>
            </a:r>
            <a:r>
              <a:rPr lang="en-US" sz="1400" dirty="0" err="1" smtClean="0">
                <a:solidFill>
                  <a:schemeClr val="tx1"/>
                </a:solidFill>
              </a:rPr>
              <a:t>rogrammes</a:t>
            </a:r>
            <a:r>
              <a:rPr lang="en-US" sz="1400" dirty="0" smtClean="0">
                <a:solidFill>
                  <a:schemeClr val="tx1"/>
                </a:solidFill>
              </a:rPr>
              <a:t> </a:t>
            </a:r>
            <a:r>
              <a:rPr lang="en-US" sz="1400" dirty="0">
                <a:solidFill>
                  <a:schemeClr val="tx1"/>
                </a:solidFill>
              </a:rPr>
              <a:t>for Extreme Impacts Developed</a:t>
            </a:r>
            <a:r>
              <a:rPr lang="en-US" sz="1400" dirty="0" smtClean="0">
                <a:solidFill>
                  <a:schemeClr val="tx1"/>
                </a:solidFill>
              </a:rPr>
              <a:t>.</a:t>
            </a:r>
            <a:endParaRPr lang="en-US" sz="1400" dirty="0">
              <a:solidFill>
                <a:schemeClr val="tx1"/>
              </a:solidFill>
            </a:endParaRPr>
          </a:p>
        </p:txBody>
      </p:sp>
    </p:spTree>
    <p:extLst>
      <p:ext uri="{BB962C8B-B14F-4D97-AF65-F5344CB8AC3E}">
        <p14:creationId xmlns:p14="http://schemas.microsoft.com/office/powerpoint/2010/main" val="2036322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RISKS OF EXTREME SIGNIFICANCE</a:t>
            </a:r>
            <a:endParaRPr lang="en-ZA" dirty="0"/>
          </a:p>
        </p:txBody>
      </p:sp>
      <p:sp>
        <p:nvSpPr>
          <p:cNvPr id="3" name="Content Placeholder 2"/>
          <p:cNvSpPr>
            <a:spLocks noGrp="1"/>
          </p:cNvSpPr>
          <p:nvPr>
            <p:ph idx="1"/>
          </p:nvPr>
        </p:nvSpPr>
        <p:spPr>
          <a:xfrm>
            <a:off x="290513" y="2271713"/>
            <a:ext cx="6910387" cy="3552825"/>
          </a:xfrm>
        </p:spPr>
        <p:txBody>
          <a:bodyPr/>
          <a:lstStyle/>
          <a:p>
            <a:pPr marL="0" indent="0">
              <a:spcBef>
                <a:spcPts val="0"/>
              </a:spcBef>
              <a:buNone/>
            </a:pPr>
            <a:r>
              <a:rPr lang="en-ZA" sz="1400" b="1" dirty="0" smtClean="0">
                <a:solidFill>
                  <a:schemeClr val="tx1"/>
                </a:solidFill>
              </a:rPr>
              <a:t>Water</a:t>
            </a:r>
            <a:endParaRPr lang="en-ZA" sz="1400" b="1" dirty="0">
              <a:solidFill>
                <a:schemeClr val="tx1"/>
              </a:solidFill>
            </a:endParaRPr>
          </a:p>
          <a:p>
            <a:pPr lvl="0">
              <a:spcBef>
                <a:spcPts val="0"/>
              </a:spcBef>
            </a:pPr>
            <a:r>
              <a:rPr lang="en-ZA" sz="1400" dirty="0">
                <a:solidFill>
                  <a:schemeClr val="tx1"/>
                </a:solidFill>
              </a:rPr>
              <a:t>Increased variability and intensity of </a:t>
            </a:r>
            <a:r>
              <a:rPr lang="en-ZA" sz="1400" dirty="0" err="1">
                <a:solidFill>
                  <a:schemeClr val="tx1"/>
                </a:solidFill>
              </a:rPr>
              <a:t>stormflow</a:t>
            </a:r>
            <a:r>
              <a:rPr lang="en-ZA" sz="1400" dirty="0">
                <a:solidFill>
                  <a:schemeClr val="tx1"/>
                </a:solidFill>
              </a:rPr>
              <a:t> and dry spells/droughts</a:t>
            </a:r>
          </a:p>
          <a:p>
            <a:pPr lvl="0">
              <a:spcBef>
                <a:spcPts val="0"/>
              </a:spcBef>
            </a:pPr>
            <a:r>
              <a:rPr lang="en-ZA" sz="1400" dirty="0">
                <a:solidFill>
                  <a:schemeClr val="tx1"/>
                </a:solidFill>
              </a:rPr>
              <a:t>Increased cost of water services e.g. 10% decline in run-off could double the cost of new water </a:t>
            </a:r>
            <a:r>
              <a:rPr lang="en-ZA" sz="1400" dirty="0" smtClean="0">
                <a:solidFill>
                  <a:schemeClr val="tx1"/>
                </a:solidFill>
              </a:rPr>
              <a:t>schemes</a:t>
            </a:r>
            <a:r>
              <a:rPr lang="en-ZA" sz="1400" dirty="0">
                <a:solidFill>
                  <a:schemeClr val="tx1"/>
                </a:solidFill>
              </a:rPr>
              <a:t> </a:t>
            </a:r>
          </a:p>
          <a:p>
            <a:pPr marL="0" indent="0">
              <a:spcBef>
                <a:spcPts val="0"/>
              </a:spcBef>
              <a:buNone/>
            </a:pPr>
            <a:endParaRPr lang="en-ZA" sz="1400" dirty="0" smtClean="0">
              <a:solidFill>
                <a:schemeClr val="tx1"/>
              </a:solidFill>
            </a:endParaRPr>
          </a:p>
          <a:p>
            <a:pPr marL="0" indent="0">
              <a:spcBef>
                <a:spcPts val="0"/>
              </a:spcBef>
              <a:buNone/>
            </a:pPr>
            <a:r>
              <a:rPr lang="en-ZA" sz="1400" b="1" dirty="0" smtClean="0">
                <a:solidFill>
                  <a:schemeClr val="tx1"/>
                </a:solidFill>
              </a:rPr>
              <a:t>Human </a:t>
            </a:r>
            <a:r>
              <a:rPr lang="en-ZA" sz="1400" b="1" dirty="0">
                <a:solidFill>
                  <a:schemeClr val="tx1"/>
                </a:solidFill>
              </a:rPr>
              <a:t>health</a:t>
            </a:r>
          </a:p>
          <a:p>
            <a:pPr lvl="0">
              <a:spcBef>
                <a:spcPts val="0"/>
              </a:spcBef>
            </a:pPr>
            <a:r>
              <a:rPr lang="en-ZA" sz="1400" dirty="0">
                <a:solidFill>
                  <a:schemeClr val="tx1"/>
                </a:solidFill>
              </a:rPr>
              <a:t>Increased number of days above 32°C and heat waves exacerbate the effects on the old, and those with HIV/AIDS, TB and other diseases. </a:t>
            </a:r>
          </a:p>
          <a:p>
            <a:pPr lvl="0">
              <a:spcBef>
                <a:spcPts val="0"/>
              </a:spcBef>
            </a:pPr>
            <a:r>
              <a:rPr lang="en-ZA" sz="1400" dirty="0">
                <a:solidFill>
                  <a:schemeClr val="tx1"/>
                </a:solidFill>
              </a:rPr>
              <a:t>Direct threat to human life associated with extreme weather events including storms and floods and storm surges; extremely hot days and heat waves</a:t>
            </a:r>
          </a:p>
          <a:p>
            <a:pPr>
              <a:spcBef>
                <a:spcPts val="0"/>
              </a:spcBef>
            </a:pPr>
            <a:endParaRPr lang="en-ZA" sz="1400" dirty="0">
              <a:solidFill>
                <a:schemeClr val="tx1"/>
              </a:solidFill>
            </a:endParaRPr>
          </a:p>
          <a:p>
            <a:pPr marL="0" indent="0">
              <a:spcBef>
                <a:spcPts val="0"/>
              </a:spcBef>
              <a:buNone/>
            </a:pPr>
            <a:r>
              <a:rPr lang="en-ZA" sz="1400" b="1" dirty="0" smtClean="0">
                <a:solidFill>
                  <a:schemeClr val="tx1"/>
                </a:solidFill>
              </a:rPr>
              <a:t>Urban</a:t>
            </a:r>
            <a:r>
              <a:rPr lang="en-ZA" sz="1400" b="1" dirty="0">
                <a:solidFill>
                  <a:schemeClr val="tx1"/>
                </a:solidFill>
              </a:rPr>
              <a:t>: Human society, livelihoods &amp; services</a:t>
            </a:r>
          </a:p>
          <a:p>
            <a:pPr lvl="0">
              <a:spcBef>
                <a:spcPts val="0"/>
              </a:spcBef>
            </a:pPr>
            <a:r>
              <a:rPr lang="en-ZA" sz="1400" dirty="0">
                <a:solidFill>
                  <a:schemeClr val="tx1"/>
                </a:solidFill>
              </a:rPr>
              <a:t>Increased exposure of settlements located in flood and inundation-prone areas.</a:t>
            </a:r>
          </a:p>
          <a:p>
            <a:pPr lvl="0">
              <a:spcBef>
                <a:spcPts val="0"/>
              </a:spcBef>
            </a:pPr>
            <a:r>
              <a:rPr lang="en-ZA" sz="1400" dirty="0">
                <a:solidFill>
                  <a:schemeClr val="tx1"/>
                </a:solidFill>
              </a:rPr>
              <a:t>Increased risk of shack-fires. </a:t>
            </a:r>
          </a:p>
          <a:p>
            <a:pPr marL="0" indent="0">
              <a:buNone/>
            </a:pPr>
            <a:endParaRPr lang="en-ZA" sz="1100" dirty="0"/>
          </a:p>
        </p:txBody>
      </p:sp>
    </p:spTree>
    <p:extLst>
      <p:ext uri="{BB962C8B-B14F-4D97-AF65-F5344CB8AC3E}">
        <p14:creationId xmlns:p14="http://schemas.microsoft.com/office/powerpoint/2010/main" val="2278445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RISKS OF EXTREME SIGNIFICANCE</a:t>
            </a:r>
            <a:endParaRPr lang="en-ZA" dirty="0"/>
          </a:p>
        </p:txBody>
      </p:sp>
      <p:sp>
        <p:nvSpPr>
          <p:cNvPr id="3" name="Content Placeholder 2"/>
          <p:cNvSpPr>
            <a:spLocks noGrp="1"/>
          </p:cNvSpPr>
          <p:nvPr>
            <p:ph idx="1"/>
          </p:nvPr>
        </p:nvSpPr>
        <p:spPr>
          <a:xfrm>
            <a:off x="290513" y="2271713"/>
            <a:ext cx="6770687" cy="3925887"/>
          </a:xfrm>
        </p:spPr>
        <p:txBody>
          <a:bodyPr/>
          <a:lstStyle/>
          <a:p>
            <a:pPr marL="0" indent="0">
              <a:spcBef>
                <a:spcPts val="0"/>
              </a:spcBef>
              <a:buNone/>
            </a:pPr>
            <a:r>
              <a:rPr lang="en-ZA" sz="1400" b="1" dirty="0" smtClean="0">
                <a:solidFill>
                  <a:schemeClr val="tx1"/>
                </a:solidFill>
              </a:rPr>
              <a:t>Rural</a:t>
            </a:r>
            <a:r>
              <a:rPr lang="en-ZA" sz="1400" b="1" dirty="0">
                <a:solidFill>
                  <a:schemeClr val="tx1"/>
                </a:solidFill>
              </a:rPr>
              <a:t>: Human society, livelihoods and &amp; services</a:t>
            </a:r>
          </a:p>
          <a:p>
            <a:pPr lvl="0">
              <a:spcBef>
                <a:spcPts val="0"/>
              </a:spcBef>
            </a:pPr>
            <a:r>
              <a:rPr lang="en-ZA" sz="1400" dirty="0">
                <a:solidFill>
                  <a:schemeClr val="tx1"/>
                </a:solidFill>
              </a:rPr>
              <a:t>Increased risk of failure of </a:t>
            </a:r>
            <a:r>
              <a:rPr lang="en-ZA" sz="1400" dirty="0" smtClean="0">
                <a:solidFill>
                  <a:schemeClr val="tx1"/>
                </a:solidFill>
              </a:rPr>
              <a:t>rain-fed/subsistence </a:t>
            </a:r>
            <a:r>
              <a:rPr lang="en-ZA" sz="1400" dirty="0">
                <a:solidFill>
                  <a:schemeClr val="tx1"/>
                </a:solidFill>
              </a:rPr>
              <a:t>crops and associated risk to food security. </a:t>
            </a:r>
          </a:p>
          <a:p>
            <a:pPr lvl="0">
              <a:spcBef>
                <a:spcPts val="0"/>
              </a:spcBef>
            </a:pPr>
            <a:r>
              <a:rPr lang="en-ZA" sz="1400" dirty="0">
                <a:solidFill>
                  <a:schemeClr val="tx1"/>
                </a:solidFill>
              </a:rPr>
              <a:t>Increased stress to rural communities without water services - droughts and contamination of potable water during floods. </a:t>
            </a:r>
          </a:p>
          <a:p>
            <a:pPr marL="0" indent="0">
              <a:spcBef>
                <a:spcPts val="0"/>
              </a:spcBef>
              <a:buNone/>
            </a:pPr>
            <a:endParaRPr lang="en-ZA" sz="1400" dirty="0">
              <a:solidFill>
                <a:schemeClr val="tx1"/>
              </a:solidFill>
            </a:endParaRPr>
          </a:p>
          <a:p>
            <a:pPr marL="0" indent="0">
              <a:spcBef>
                <a:spcPts val="0"/>
              </a:spcBef>
              <a:buNone/>
            </a:pPr>
            <a:r>
              <a:rPr lang="en-ZA" sz="1400" b="1" dirty="0" smtClean="0">
                <a:solidFill>
                  <a:schemeClr val="tx1"/>
                </a:solidFill>
              </a:rPr>
              <a:t>Coastal</a:t>
            </a:r>
            <a:r>
              <a:rPr lang="en-ZA" sz="1400" b="1" dirty="0">
                <a:solidFill>
                  <a:schemeClr val="tx1"/>
                </a:solidFill>
              </a:rPr>
              <a:t>: Humans society, livelihoods &amp; services</a:t>
            </a:r>
          </a:p>
          <a:p>
            <a:pPr lvl="0">
              <a:spcBef>
                <a:spcPts val="0"/>
              </a:spcBef>
            </a:pPr>
            <a:r>
              <a:rPr lang="en-ZA" sz="1400" dirty="0">
                <a:solidFill>
                  <a:schemeClr val="tx1"/>
                </a:solidFill>
              </a:rPr>
              <a:t>Loss of coastal infrastructure and coastal ecosystems from increased coastal erosion and inundation from sea level </a:t>
            </a:r>
            <a:r>
              <a:rPr lang="en-ZA" sz="1400" dirty="0" smtClean="0">
                <a:solidFill>
                  <a:schemeClr val="tx1"/>
                </a:solidFill>
              </a:rPr>
              <a:t>rise, storm surges, flooding </a:t>
            </a:r>
            <a:r>
              <a:rPr lang="en-ZA" sz="1400" dirty="0">
                <a:solidFill>
                  <a:schemeClr val="tx1"/>
                </a:solidFill>
              </a:rPr>
              <a:t>events. </a:t>
            </a:r>
          </a:p>
          <a:p>
            <a:pPr lvl="0">
              <a:spcBef>
                <a:spcPts val="0"/>
              </a:spcBef>
            </a:pPr>
            <a:r>
              <a:rPr lang="en-ZA" sz="1400" dirty="0">
                <a:solidFill>
                  <a:schemeClr val="tx1"/>
                </a:solidFill>
              </a:rPr>
              <a:t>Threats to low lying coastal settlements from coastal inundation</a:t>
            </a:r>
          </a:p>
          <a:p>
            <a:pPr lvl="0">
              <a:spcBef>
                <a:spcPts val="0"/>
              </a:spcBef>
            </a:pPr>
            <a:r>
              <a:rPr lang="en-ZA" sz="1400" dirty="0">
                <a:solidFill>
                  <a:schemeClr val="tx1"/>
                </a:solidFill>
              </a:rPr>
              <a:t>Increased frequency and intensity of coastal storms and associated impacts. </a:t>
            </a:r>
          </a:p>
          <a:p>
            <a:pPr marL="0" indent="0">
              <a:spcBef>
                <a:spcPts val="0"/>
              </a:spcBef>
              <a:buNone/>
            </a:pPr>
            <a:endParaRPr lang="en-ZA" sz="1400" dirty="0">
              <a:solidFill>
                <a:schemeClr val="tx1"/>
              </a:solidFill>
            </a:endParaRPr>
          </a:p>
          <a:p>
            <a:pPr marL="0" indent="0">
              <a:spcBef>
                <a:spcPts val="0"/>
              </a:spcBef>
              <a:buNone/>
            </a:pPr>
            <a:r>
              <a:rPr lang="en-ZA" sz="1400" b="1" dirty="0">
                <a:solidFill>
                  <a:schemeClr val="tx1"/>
                </a:solidFill>
              </a:rPr>
              <a:t>Municipal Infrastructure</a:t>
            </a:r>
          </a:p>
          <a:p>
            <a:pPr lvl="0">
              <a:spcBef>
                <a:spcPts val="0"/>
              </a:spcBef>
            </a:pPr>
            <a:r>
              <a:rPr lang="en-ZA" sz="1400" dirty="0">
                <a:solidFill>
                  <a:schemeClr val="tx1"/>
                </a:solidFill>
              </a:rPr>
              <a:t>Threat of extreme weather to municipal infrastructure, including intense storms and floods, coastal inundation from storm-surge and sea-level rise, droughts, and increased frequency of hot to extremely hot days and associated fires. </a:t>
            </a:r>
          </a:p>
          <a:p>
            <a:endParaRPr lang="en-ZA" dirty="0"/>
          </a:p>
        </p:txBody>
      </p:sp>
    </p:spTree>
    <p:extLst>
      <p:ext uri="{BB962C8B-B14F-4D97-AF65-F5344CB8AC3E}">
        <p14:creationId xmlns:p14="http://schemas.microsoft.com/office/powerpoint/2010/main" val="1154550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RISKS OF HIGH SIGNIFICANCE</a:t>
            </a:r>
            <a:endParaRPr lang="en-ZA" dirty="0"/>
          </a:p>
        </p:txBody>
      </p:sp>
      <p:sp>
        <p:nvSpPr>
          <p:cNvPr id="3" name="Content Placeholder 2"/>
          <p:cNvSpPr>
            <a:spLocks noGrp="1"/>
          </p:cNvSpPr>
          <p:nvPr>
            <p:ph idx="1"/>
          </p:nvPr>
        </p:nvSpPr>
        <p:spPr/>
        <p:txBody>
          <a:bodyPr/>
          <a:lstStyle/>
          <a:p>
            <a:pPr marL="0" indent="0">
              <a:spcBef>
                <a:spcPts val="0"/>
              </a:spcBef>
              <a:buNone/>
            </a:pPr>
            <a:r>
              <a:rPr lang="en-ZA" sz="1400" b="1" dirty="0" smtClean="0">
                <a:solidFill>
                  <a:schemeClr val="tx1"/>
                </a:solidFill>
              </a:rPr>
              <a:t>Water</a:t>
            </a:r>
            <a:endParaRPr lang="en-ZA" sz="1400" b="1" dirty="0">
              <a:solidFill>
                <a:schemeClr val="tx1"/>
              </a:solidFill>
            </a:endParaRPr>
          </a:p>
          <a:p>
            <a:pPr lvl="0">
              <a:spcBef>
                <a:spcPts val="0"/>
              </a:spcBef>
            </a:pPr>
            <a:r>
              <a:rPr lang="en-ZA" sz="1400" dirty="0">
                <a:solidFill>
                  <a:schemeClr val="tx1"/>
                </a:solidFill>
              </a:rPr>
              <a:t>Reduced predictability of weather, more intense floods and increased return period for flooding</a:t>
            </a:r>
          </a:p>
          <a:p>
            <a:pPr marL="0" indent="0">
              <a:spcBef>
                <a:spcPts val="0"/>
              </a:spcBef>
              <a:buNone/>
            </a:pPr>
            <a:endParaRPr lang="en-ZA" sz="1400" dirty="0">
              <a:solidFill>
                <a:schemeClr val="tx1"/>
              </a:solidFill>
            </a:endParaRPr>
          </a:p>
          <a:p>
            <a:pPr marL="0" indent="0">
              <a:spcBef>
                <a:spcPts val="0"/>
              </a:spcBef>
              <a:buNone/>
            </a:pPr>
            <a:r>
              <a:rPr lang="en-ZA" sz="1400" b="1" dirty="0" smtClean="0">
                <a:solidFill>
                  <a:schemeClr val="tx1"/>
                </a:solidFill>
              </a:rPr>
              <a:t>Agriculture </a:t>
            </a:r>
            <a:r>
              <a:rPr lang="en-ZA" sz="1400" b="1" dirty="0">
                <a:solidFill>
                  <a:schemeClr val="tx1"/>
                </a:solidFill>
              </a:rPr>
              <a:t>and food security</a:t>
            </a:r>
          </a:p>
          <a:p>
            <a:pPr lvl="0">
              <a:spcBef>
                <a:spcPts val="0"/>
              </a:spcBef>
            </a:pPr>
            <a:r>
              <a:rPr lang="en-ZA" sz="1400" dirty="0">
                <a:solidFill>
                  <a:schemeClr val="tx1"/>
                </a:solidFill>
              </a:rPr>
              <a:t>Reduced availability of irrigation water</a:t>
            </a:r>
          </a:p>
          <a:p>
            <a:pPr lvl="0">
              <a:spcBef>
                <a:spcPts val="0"/>
              </a:spcBef>
            </a:pPr>
            <a:r>
              <a:rPr lang="en-ZA" sz="1400" dirty="0">
                <a:solidFill>
                  <a:schemeClr val="tx1"/>
                </a:solidFill>
              </a:rPr>
              <a:t>Increased risk of reduced yield and failure of </a:t>
            </a:r>
            <a:r>
              <a:rPr lang="en-ZA" sz="1400" dirty="0" err="1">
                <a:solidFill>
                  <a:schemeClr val="tx1"/>
                </a:solidFill>
              </a:rPr>
              <a:t>rainfed</a:t>
            </a:r>
            <a:r>
              <a:rPr lang="en-ZA" sz="1400" dirty="0">
                <a:solidFill>
                  <a:schemeClr val="tx1"/>
                </a:solidFill>
              </a:rPr>
              <a:t>/subsistence crops</a:t>
            </a:r>
          </a:p>
          <a:p>
            <a:pPr lvl="0">
              <a:spcBef>
                <a:spcPts val="0"/>
              </a:spcBef>
            </a:pPr>
            <a:r>
              <a:rPr lang="en-ZA" sz="1400" dirty="0">
                <a:solidFill>
                  <a:schemeClr val="tx1"/>
                </a:solidFill>
              </a:rPr>
              <a:t>Increased pest and disease infestations</a:t>
            </a:r>
          </a:p>
          <a:p>
            <a:pPr lvl="0">
              <a:spcBef>
                <a:spcPts val="0"/>
              </a:spcBef>
            </a:pPr>
            <a:r>
              <a:rPr lang="en-ZA" sz="1400" dirty="0">
                <a:solidFill>
                  <a:schemeClr val="tx1"/>
                </a:solidFill>
              </a:rPr>
              <a:t>Thermal stress - livestock and crops</a:t>
            </a:r>
          </a:p>
          <a:p>
            <a:pPr marL="0" indent="0">
              <a:spcBef>
                <a:spcPts val="0"/>
              </a:spcBef>
              <a:buNone/>
            </a:pPr>
            <a:endParaRPr lang="en-ZA" sz="1400" dirty="0">
              <a:solidFill>
                <a:schemeClr val="tx1"/>
              </a:solidFill>
            </a:endParaRPr>
          </a:p>
          <a:p>
            <a:pPr marL="0" indent="0">
              <a:spcBef>
                <a:spcPts val="0"/>
              </a:spcBef>
              <a:buNone/>
            </a:pPr>
            <a:r>
              <a:rPr lang="en-ZA" sz="1400" b="1" dirty="0" smtClean="0">
                <a:solidFill>
                  <a:schemeClr val="tx1"/>
                </a:solidFill>
              </a:rPr>
              <a:t>Human </a:t>
            </a:r>
            <a:r>
              <a:rPr lang="en-ZA" sz="1400" b="1" dirty="0">
                <a:solidFill>
                  <a:schemeClr val="tx1"/>
                </a:solidFill>
              </a:rPr>
              <a:t>health</a:t>
            </a:r>
          </a:p>
          <a:p>
            <a:pPr lvl="0">
              <a:spcBef>
                <a:spcPts val="0"/>
              </a:spcBef>
            </a:pPr>
            <a:r>
              <a:rPr lang="en-ZA" sz="1400" dirty="0">
                <a:solidFill>
                  <a:schemeClr val="tx1"/>
                </a:solidFill>
              </a:rPr>
              <a:t>Increased range of vector borne diseases (malaria, tick borne diseases) and others such as cholera</a:t>
            </a:r>
          </a:p>
          <a:p>
            <a:pPr marL="0" indent="0">
              <a:spcBef>
                <a:spcPts val="0"/>
              </a:spcBef>
              <a:buNone/>
            </a:pPr>
            <a:r>
              <a:rPr lang="en-ZA" sz="1400" dirty="0">
                <a:solidFill>
                  <a:schemeClr val="tx1"/>
                </a:solidFill>
              </a:rPr>
              <a:t> </a:t>
            </a:r>
          </a:p>
          <a:p>
            <a:endParaRPr lang="en-ZA" dirty="0"/>
          </a:p>
        </p:txBody>
      </p:sp>
    </p:spTree>
    <p:extLst>
      <p:ext uri="{BB962C8B-B14F-4D97-AF65-F5344CB8AC3E}">
        <p14:creationId xmlns:p14="http://schemas.microsoft.com/office/powerpoint/2010/main" val="4062284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RISKS OF HIGH SIGNIFICANCE</a:t>
            </a:r>
            <a:endParaRPr lang="en-ZA" dirty="0"/>
          </a:p>
        </p:txBody>
      </p:sp>
      <p:sp>
        <p:nvSpPr>
          <p:cNvPr id="3" name="Content Placeholder 2"/>
          <p:cNvSpPr>
            <a:spLocks noGrp="1"/>
          </p:cNvSpPr>
          <p:nvPr>
            <p:ph idx="1"/>
          </p:nvPr>
        </p:nvSpPr>
        <p:spPr/>
        <p:txBody>
          <a:bodyPr/>
          <a:lstStyle/>
          <a:p>
            <a:pPr marL="0" indent="0">
              <a:spcBef>
                <a:spcPts val="0"/>
              </a:spcBef>
              <a:buNone/>
            </a:pPr>
            <a:r>
              <a:rPr lang="en-ZA" sz="1400" b="1" dirty="0" smtClean="0">
                <a:solidFill>
                  <a:schemeClr val="tx1"/>
                </a:solidFill>
              </a:rPr>
              <a:t>Disaster </a:t>
            </a:r>
            <a:r>
              <a:rPr lang="en-ZA" sz="1400" b="1" dirty="0">
                <a:solidFill>
                  <a:schemeClr val="tx1"/>
                </a:solidFill>
              </a:rPr>
              <a:t>management</a:t>
            </a:r>
          </a:p>
          <a:p>
            <a:pPr lvl="0">
              <a:spcBef>
                <a:spcPts val="0"/>
              </a:spcBef>
            </a:pPr>
            <a:r>
              <a:rPr lang="en-ZA" sz="1400" dirty="0">
                <a:solidFill>
                  <a:schemeClr val="tx1"/>
                </a:solidFill>
              </a:rPr>
              <a:t>Increased incidence of intense storm, flooding, droughts, house and wildfires, coastal inundation, and extremely hot days. </a:t>
            </a:r>
          </a:p>
          <a:p>
            <a:pPr marL="0" indent="0">
              <a:spcBef>
                <a:spcPts val="0"/>
              </a:spcBef>
              <a:buNone/>
            </a:pPr>
            <a:endParaRPr lang="en-ZA" sz="1400" dirty="0">
              <a:solidFill>
                <a:schemeClr val="tx1"/>
              </a:solidFill>
            </a:endParaRPr>
          </a:p>
          <a:p>
            <a:pPr marL="0" indent="0">
              <a:spcBef>
                <a:spcPts val="0"/>
              </a:spcBef>
              <a:buNone/>
            </a:pPr>
            <a:r>
              <a:rPr lang="en-ZA" sz="1400" b="1" dirty="0" smtClean="0">
                <a:solidFill>
                  <a:schemeClr val="tx1"/>
                </a:solidFill>
              </a:rPr>
              <a:t>Urban</a:t>
            </a:r>
            <a:r>
              <a:rPr lang="en-ZA" sz="1400" b="1" dirty="0">
                <a:solidFill>
                  <a:schemeClr val="tx1"/>
                </a:solidFill>
              </a:rPr>
              <a:t>: Human society, livelihoods &amp; services</a:t>
            </a:r>
          </a:p>
          <a:p>
            <a:pPr lvl="0">
              <a:spcBef>
                <a:spcPts val="0"/>
              </a:spcBef>
            </a:pPr>
            <a:r>
              <a:rPr lang="en-ZA" sz="1400" dirty="0">
                <a:solidFill>
                  <a:schemeClr val="tx1"/>
                </a:solidFill>
              </a:rPr>
              <a:t>Increased likelihood of flash flooding in areas with poor </a:t>
            </a:r>
            <a:r>
              <a:rPr lang="en-ZA" sz="1400" dirty="0" err="1">
                <a:solidFill>
                  <a:schemeClr val="tx1"/>
                </a:solidFill>
              </a:rPr>
              <a:t>stormwater</a:t>
            </a:r>
            <a:r>
              <a:rPr lang="en-ZA" sz="1400" dirty="0">
                <a:solidFill>
                  <a:schemeClr val="tx1"/>
                </a:solidFill>
              </a:rPr>
              <a:t> systems and significant catchment hardening</a:t>
            </a:r>
          </a:p>
          <a:p>
            <a:pPr lvl="0">
              <a:spcBef>
                <a:spcPts val="0"/>
              </a:spcBef>
            </a:pPr>
            <a:r>
              <a:rPr lang="en-ZA" sz="1400" dirty="0">
                <a:solidFill>
                  <a:schemeClr val="tx1"/>
                </a:solidFill>
              </a:rPr>
              <a:t>Increased stress to the urban poor - access to infrastructure, heat stress, storm damage, air pollution, exposure to disease. </a:t>
            </a:r>
          </a:p>
          <a:p>
            <a:pPr lvl="0">
              <a:spcBef>
                <a:spcPts val="0"/>
              </a:spcBef>
            </a:pPr>
            <a:r>
              <a:rPr lang="en-ZA" sz="1400" dirty="0">
                <a:solidFill>
                  <a:schemeClr val="tx1"/>
                </a:solidFill>
              </a:rPr>
              <a:t>Increased demand for water services. Reduced availability of water. Increased stresses to water supply systems. Possibility complete depletion of water supply </a:t>
            </a:r>
            <a:r>
              <a:rPr lang="en-ZA" sz="1400" dirty="0" smtClean="0">
                <a:solidFill>
                  <a:schemeClr val="tx1"/>
                </a:solidFill>
              </a:rPr>
              <a:t>system</a:t>
            </a:r>
            <a:endParaRPr lang="en-ZA" sz="1400" dirty="0">
              <a:solidFill>
                <a:schemeClr val="tx1"/>
              </a:solidFill>
            </a:endParaRPr>
          </a:p>
        </p:txBody>
      </p:sp>
    </p:spTree>
    <p:extLst>
      <p:ext uri="{BB962C8B-B14F-4D97-AF65-F5344CB8AC3E}">
        <p14:creationId xmlns:p14="http://schemas.microsoft.com/office/powerpoint/2010/main" val="89875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b="1" dirty="0" smtClean="0"/>
              <a:t>KEY ADAPTATION AND MITIGATION RESPONSES</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776181584"/>
              </p:ext>
            </p:extLst>
          </p:nvPr>
        </p:nvGraphicFramePr>
        <p:xfrm>
          <a:off x="254000" y="2254406"/>
          <a:ext cx="7010400" cy="4273902"/>
        </p:xfrm>
        <a:graphic>
          <a:graphicData uri="http://schemas.openxmlformats.org/drawingml/2006/table">
            <a:tbl>
              <a:tblPr firstRow="1" firstCol="1" bandRow="1">
                <a:tableStyleId>{5C22544A-7EE6-4342-B048-85BDC9FD1C3A}</a:tableStyleId>
              </a:tblPr>
              <a:tblGrid>
                <a:gridCol w="3987800"/>
                <a:gridCol w="3022600"/>
              </a:tblGrid>
              <a:tr h="186053">
                <a:tc>
                  <a:txBody>
                    <a:bodyPr/>
                    <a:lstStyle/>
                    <a:p>
                      <a:pPr algn="ctr">
                        <a:lnSpc>
                          <a:spcPct val="115000"/>
                        </a:lnSpc>
                        <a:spcAft>
                          <a:spcPts val="0"/>
                        </a:spcAft>
                      </a:pPr>
                      <a:r>
                        <a:rPr lang="en-ZA" sz="1600" dirty="0">
                          <a:solidFill>
                            <a:schemeClr val="tx1"/>
                          </a:solidFill>
                          <a:effectLst/>
                        </a:rPr>
                        <a:t>Adaptation</a:t>
                      </a:r>
                      <a:endParaRPr lang="en-ZA" sz="1600" dirty="0">
                        <a:solidFill>
                          <a:schemeClr val="tx1"/>
                        </a:solidFill>
                        <a:effectLst/>
                        <a:latin typeface="Calibri"/>
                        <a:ea typeface="Calibri"/>
                        <a:cs typeface="Times New Roman"/>
                      </a:endParaRPr>
                    </a:p>
                  </a:txBody>
                  <a:tcPr marL="43327" marR="43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600" dirty="0">
                          <a:solidFill>
                            <a:schemeClr val="tx1"/>
                          </a:solidFill>
                          <a:effectLst/>
                        </a:rPr>
                        <a:t>Mitigation</a:t>
                      </a:r>
                      <a:endParaRPr lang="en-ZA" sz="1600" dirty="0">
                        <a:solidFill>
                          <a:schemeClr val="tx1"/>
                        </a:solidFill>
                        <a:effectLst/>
                        <a:latin typeface="Calibri"/>
                        <a:ea typeface="Calibri"/>
                        <a:cs typeface="Times New Roman"/>
                      </a:endParaRPr>
                    </a:p>
                  </a:txBody>
                  <a:tcPr marL="43327" marR="43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053">
                <a:tc>
                  <a:txBody>
                    <a:bodyPr/>
                    <a:lstStyle/>
                    <a:p>
                      <a:pPr>
                        <a:lnSpc>
                          <a:spcPct val="115000"/>
                        </a:lnSpc>
                        <a:spcAft>
                          <a:spcPts val="0"/>
                        </a:spcAft>
                      </a:pPr>
                      <a:r>
                        <a:rPr lang="en-ZA" sz="1600" dirty="0">
                          <a:solidFill>
                            <a:schemeClr val="tx1"/>
                          </a:solidFill>
                          <a:effectLst/>
                        </a:rPr>
                        <a:t>Air quality</a:t>
                      </a:r>
                      <a:endParaRPr lang="en-ZA" sz="1600" dirty="0">
                        <a:solidFill>
                          <a:schemeClr val="tx1"/>
                        </a:solidFill>
                        <a:effectLst/>
                        <a:latin typeface="Calibri"/>
                        <a:ea typeface="Calibri"/>
                        <a:cs typeface="Times New Roman"/>
                      </a:endParaRPr>
                    </a:p>
                  </a:txBody>
                  <a:tcPr marL="43327" marR="43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600" dirty="0">
                          <a:solidFill>
                            <a:schemeClr val="tx1"/>
                          </a:solidFill>
                          <a:effectLst/>
                        </a:rPr>
                        <a:t> </a:t>
                      </a:r>
                      <a:endParaRPr lang="en-ZA" sz="1600" dirty="0">
                        <a:solidFill>
                          <a:schemeClr val="tx1"/>
                        </a:solidFill>
                        <a:effectLst/>
                        <a:latin typeface="Calibri"/>
                        <a:ea typeface="Calibri"/>
                        <a:cs typeface="Times New Roman"/>
                      </a:endParaRPr>
                    </a:p>
                  </a:txBody>
                  <a:tcPr marL="43327" marR="43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13070">
                <a:tc>
                  <a:txBody>
                    <a:bodyPr/>
                    <a:lstStyle/>
                    <a:p>
                      <a:pPr marL="171450" lvl="0" indent="-171450">
                        <a:buFont typeface="Arial" pitchFamily="34" charset="0"/>
                        <a:buChar char="•"/>
                      </a:pPr>
                      <a:r>
                        <a:rPr lang="en-ZA" sz="1600" b="0" kern="1200" dirty="0" smtClean="0">
                          <a:solidFill>
                            <a:schemeClr val="dk1"/>
                          </a:solidFill>
                          <a:effectLst/>
                          <a:latin typeface="+mn-lt"/>
                          <a:ea typeface="+mn-ea"/>
                          <a:cs typeface="+mn-cs"/>
                        </a:rPr>
                        <a:t>Effective implementation of the BCMM AQMP</a:t>
                      </a:r>
                    </a:p>
                    <a:p>
                      <a:pPr marL="171450" lvl="0" indent="-171450">
                        <a:buFont typeface="Arial" pitchFamily="34" charset="0"/>
                        <a:buChar char="•"/>
                      </a:pPr>
                      <a:r>
                        <a:rPr lang="en-ZA" sz="1600" b="0" kern="1200" dirty="0" smtClean="0">
                          <a:solidFill>
                            <a:schemeClr val="dk1"/>
                          </a:solidFill>
                          <a:effectLst/>
                          <a:latin typeface="+mn-lt"/>
                          <a:ea typeface="+mn-ea"/>
                          <a:cs typeface="+mn-cs"/>
                        </a:rPr>
                        <a:t>Promote the use of cleaner energy when assessing AEL applications.</a:t>
                      </a:r>
                    </a:p>
                    <a:p>
                      <a:pPr marL="171450" lvl="0" indent="-171450">
                        <a:buFont typeface="Arial" pitchFamily="34" charset="0"/>
                        <a:buChar char="•"/>
                      </a:pPr>
                      <a:r>
                        <a:rPr lang="en-ZA" sz="1600" b="0" kern="1200" dirty="0" smtClean="0">
                          <a:solidFill>
                            <a:schemeClr val="dk1"/>
                          </a:solidFill>
                          <a:effectLst/>
                          <a:latin typeface="+mn-lt"/>
                          <a:ea typeface="+mn-ea"/>
                          <a:cs typeface="+mn-cs"/>
                        </a:rPr>
                        <a:t>Pursue use of cleaner transport fuels</a:t>
                      </a:r>
                    </a:p>
                    <a:p>
                      <a:pPr marL="171450" lvl="0" indent="-171450">
                        <a:buFont typeface="Arial" pitchFamily="34" charset="0"/>
                        <a:buChar char="•"/>
                      </a:pPr>
                      <a:r>
                        <a:rPr lang="en-ZA" sz="1600" b="0" kern="1200" dirty="0" smtClean="0">
                          <a:solidFill>
                            <a:schemeClr val="dk1"/>
                          </a:solidFill>
                          <a:effectLst/>
                          <a:latin typeface="+mn-lt"/>
                          <a:ea typeface="+mn-ea"/>
                          <a:cs typeface="+mn-cs"/>
                        </a:rPr>
                        <a:t>Explore possible vehicle inspection and maintenance mechanisms to reduce engine emissions</a:t>
                      </a:r>
                    </a:p>
                    <a:p>
                      <a:pPr marL="171450" lvl="0" indent="-171450">
                        <a:buFont typeface="Arial" pitchFamily="34" charset="0"/>
                        <a:buChar char="•"/>
                      </a:pPr>
                      <a:r>
                        <a:rPr lang="en-ZA" sz="1600" b="0" kern="1200" dirty="0" smtClean="0">
                          <a:solidFill>
                            <a:schemeClr val="dk1"/>
                          </a:solidFill>
                          <a:effectLst/>
                          <a:latin typeface="+mn-lt"/>
                          <a:ea typeface="+mn-ea"/>
                          <a:cs typeface="+mn-cs"/>
                        </a:rPr>
                        <a:t>Develop an air quality warning system</a:t>
                      </a:r>
                    </a:p>
                    <a:p>
                      <a:endParaRPr lang="en-ZA" sz="1600" b="1" kern="1200" dirty="0" smtClean="0">
                        <a:solidFill>
                          <a:schemeClr val="lt1"/>
                        </a:solidFill>
                        <a:effectLst/>
                        <a:latin typeface="+mn-lt"/>
                        <a:ea typeface="+mn-ea"/>
                        <a:cs typeface="+mn-cs"/>
                      </a:endParaRPr>
                    </a:p>
                  </a:txBody>
                  <a:tcPr marL="43327" marR="43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buFont typeface="Arial" pitchFamily="34" charset="0"/>
                        <a:buChar char="•"/>
                      </a:pPr>
                      <a:r>
                        <a:rPr lang="en-ZA" sz="1600" kern="1200" dirty="0" smtClean="0">
                          <a:solidFill>
                            <a:schemeClr val="dk1"/>
                          </a:solidFill>
                          <a:effectLst/>
                          <a:latin typeface="+mn-lt"/>
                          <a:ea typeface="+mn-ea"/>
                          <a:cs typeface="+mn-cs"/>
                        </a:rPr>
                        <a:t>Explore promoting low carbon development through exercising authority in emissions licensing</a:t>
                      </a:r>
                    </a:p>
                    <a:p>
                      <a:pPr marL="171450" lvl="0" indent="-171450">
                        <a:buFont typeface="Arial" pitchFamily="34" charset="0"/>
                        <a:buChar char="•"/>
                      </a:pPr>
                      <a:r>
                        <a:rPr lang="en-ZA" sz="1600" kern="1200" dirty="0" smtClean="0">
                          <a:solidFill>
                            <a:schemeClr val="dk1"/>
                          </a:solidFill>
                          <a:effectLst/>
                          <a:latin typeface="+mn-lt"/>
                          <a:ea typeface="+mn-ea"/>
                          <a:cs typeface="+mn-cs"/>
                        </a:rPr>
                        <a:t>Develop an emissions data bank for monitoring and evaluation of local emissions.  </a:t>
                      </a:r>
                      <a:endParaRPr lang="en-ZA" sz="1600" dirty="0">
                        <a:solidFill>
                          <a:schemeClr val="tx1"/>
                        </a:solidFill>
                        <a:effectLst/>
                        <a:latin typeface="Calibri"/>
                        <a:ea typeface="Calibri"/>
                        <a:cs typeface="Times New Roman"/>
                      </a:endParaRPr>
                    </a:p>
                  </a:txBody>
                  <a:tcPr marL="43327" marR="43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52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ACTIONS NOW HAVE DRAMATIC FUTURE CONSEQUENCES </a:t>
            </a:r>
            <a:endParaRPr lang="en-ZA" dirty="0"/>
          </a:p>
        </p:txBody>
      </p:sp>
      <p:pic>
        <p:nvPicPr>
          <p:cNvPr id="4" name="Picture 2" descr="scan0006"/>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254000" y="2117725"/>
            <a:ext cx="6781800" cy="430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675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b="1" dirty="0" smtClean="0"/>
              <a:t>KEY ADAPTATION AND MITIGATION RESPONSES</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423546269"/>
              </p:ext>
            </p:extLst>
          </p:nvPr>
        </p:nvGraphicFramePr>
        <p:xfrm>
          <a:off x="254000" y="2254406"/>
          <a:ext cx="7023100" cy="4230624"/>
        </p:xfrm>
        <a:graphic>
          <a:graphicData uri="http://schemas.openxmlformats.org/drawingml/2006/table">
            <a:tbl>
              <a:tblPr firstRow="1" firstCol="1" bandRow="1">
                <a:tableStyleId>{5C22544A-7EE6-4342-B048-85BDC9FD1C3A}</a:tableStyleId>
              </a:tblPr>
              <a:tblGrid>
                <a:gridCol w="2451100"/>
                <a:gridCol w="4572000"/>
              </a:tblGrid>
              <a:tr h="186053">
                <a:tc>
                  <a:txBody>
                    <a:bodyPr/>
                    <a:lstStyle/>
                    <a:p>
                      <a:pPr algn="ctr">
                        <a:lnSpc>
                          <a:spcPct val="115000"/>
                        </a:lnSpc>
                        <a:spcAft>
                          <a:spcPts val="0"/>
                        </a:spcAft>
                      </a:pPr>
                      <a:r>
                        <a:rPr lang="en-ZA" sz="1600" dirty="0">
                          <a:solidFill>
                            <a:schemeClr val="tx1"/>
                          </a:solidFill>
                          <a:effectLst/>
                        </a:rPr>
                        <a:t>Adaptation</a:t>
                      </a:r>
                      <a:endParaRPr lang="en-ZA" sz="1600" dirty="0">
                        <a:solidFill>
                          <a:schemeClr val="tx1"/>
                        </a:solidFill>
                        <a:effectLst/>
                        <a:latin typeface="Calibri"/>
                        <a:ea typeface="Calibri"/>
                        <a:cs typeface="Times New Roman"/>
                      </a:endParaRPr>
                    </a:p>
                  </a:txBody>
                  <a:tcPr marL="43327" marR="43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600" dirty="0">
                          <a:solidFill>
                            <a:schemeClr val="tx1"/>
                          </a:solidFill>
                          <a:effectLst/>
                        </a:rPr>
                        <a:t>Mitigation</a:t>
                      </a:r>
                      <a:endParaRPr lang="en-ZA" sz="1600" dirty="0">
                        <a:solidFill>
                          <a:schemeClr val="tx1"/>
                        </a:solidFill>
                        <a:effectLst/>
                        <a:latin typeface="Calibri"/>
                        <a:ea typeface="Calibri"/>
                        <a:cs typeface="Times New Roman"/>
                      </a:endParaRPr>
                    </a:p>
                  </a:txBody>
                  <a:tcPr marL="43327" marR="43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053">
                <a:tc>
                  <a:txBody>
                    <a:bodyPr/>
                    <a:lstStyle/>
                    <a:p>
                      <a:pPr>
                        <a:lnSpc>
                          <a:spcPct val="115000"/>
                        </a:lnSpc>
                        <a:spcAft>
                          <a:spcPts val="0"/>
                        </a:spcAft>
                      </a:pPr>
                      <a:r>
                        <a:rPr lang="en-ZA" sz="1600" dirty="0">
                          <a:solidFill>
                            <a:schemeClr val="tx1"/>
                          </a:solidFill>
                          <a:effectLst/>
                        </a:rPr>
                        <a:t>Transport </a:t>
                      </a:r>
                      <a:endParaRPr lang="en-ZA" sz="1600" dirty="0">
                        <a:solidFill>
                          <a:schemeClr val="tx1"/>
                        </a:solidFill>
                        <a:effectLst/>
                        <a:latin typeface="Calibri"/>
                        <a:ea typeface="Calibri"/>
                        <a:cs typeface="Times New Roman"/>
                      </a:endParaRPr>
                    </a:p>
                  </a:txBody>
                  <a:tcPr marL="43327" marR="43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600" dirty="0">
                          <a:solidFill>
                            <a:schemeClr val="tx1"/>
                          </a:solidFill>
                          <a:effectLst/>
                        </a:rPr>
                        <a:t> </a:t>
                      </a:r>
                      <a:endParaRPr lang="en-ZA" sz="1600" dirty="0">
                        <a:solidFill>
                          <a:schemeClr val="tx1"/>
                        </a:solidFill>
                        <a:effectLst/>
                        <a:latin typeface="Calibri"/>
                        <a:ea typeface="Calibri"/>
                        <a:cs typeface="Times New Roman"/>
                      </a:endParaRPr>
                    </a:p>
                  </a:txBody>
                  <a:tcPr marL="43327" marR="43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03905">
                <a:tc>
                  <a:txBody>
                    <a:bodyPr/>
                    <a:lstStyle/>
                    <a:p>
                      <a:pPr marL="342900" lvl="0" indent="-342900" algn="just">
                        <a:spcAft>
                          <a:spcPts val="0"/>
                        </a:spcAft>
                        <a:buFont typeface="Symbol"/>
                        <a:buChar char=""/>
                      </a:pPr>
                      <a:r>
                        <a:rPr lang="en-ZA" sz="1600" b="0" dirty="0">
                          <a:solidFill>
                            <a:schemeClr val="tx1"/>
                          </a:solidFill>
                          <a:effectLst/>
                        </a:rPr>
                        <a:t>Promote road design to consider climate change risks (e.g. flooding and increased precipitation)</a:t>
                      </a:r>
                    </a:p>
                    <a:p>
                      <a:pPr marL="342900" lvl="0" indent="-342900" algn="just">
                        <a:spcAft>
                          <a:spcPts val="0"/>
                        </a:spcAft>
                        <a:buFont typeface="Symbol"/>
                        <a:buChar char=""/>
                      </a:pPr>
                      <a:r>
                        <a:rPr lang="en-ZA" sz="1600" b="0" dirty="0">
                          <a:solidFill>
                            <a:schemeClr val="tx1"/>
                          </a:solidFill>
                          <a:effectLst/>
                        </a:rPr>
                        <a:t>Adopt more energy efficient modes of transport.</a:t>
                      </a:r>
                    </a:p>
                    <a:p>
                      <a:pPr marL="342900" lvl="0" indent="-342900" algn="just">
                        <a:spcAft>
                          <a:spcPts val="0"/>
                        </a:spcAft>
                        <a:buFont typeface="Symbol"/>
                        <a:buChar char=""/>
                      </a:pPr>
                      <a:r>
                        <a:rPr lang="en-ZA" sz="1600" b="0" dirty="0">
                          <a:solidFill>
                            <a:schemeClr val="tx1"/>
                          </a:solidFill>
                          <a:effectLst/>
                        </a:rPr>
                        <a:t>Promote public </a:t>
                      </a:r>
                      <a:r>
                        <a:rPr lang="en-ZA" sz="1600" b="0" dirty="0" smtClean="0">
                          <a:solidFill>
                            <a:schemeClr val="tx1"/>
                          </a:solidFill>
                          <a:effectLst/>
                        </a:rPr>
                        <a:t>transport</a:t>
                      </a:r>
                      <a:r>
                        <a:rPr lang="en-ZA" sz="1600" b="0" baseline="0" dirty="0" smtClean="0">
                          <a:solidFill>
                            <a:schemeClr val="tx1"/>
                          </a:solidFill>
                          <a:effectLst/>
                        </a:rPr>
                        <a:t> (e.g. BRT)</a:t>
                      </a:r>
                      <a:endParaRPr lang="en-ZA" sz="1600" b="0" dirty="0">
                        <a:solidFill>
                          <a:schemeClr val="tx1"/>
                        </a:solidFill>
                        <a:effectLst/>
                      </a:endParaRPr>
                    </a:p>
                    <a:p>
                      <a:pPr>
                        <a:lnSpc>
                          <a:spcPct val="115000"/>
                        </a:lnSpc>
                        <a:spcAft>
                          <a:spcPts val="0"/>
                        </a:spcAft>
                      </a:pPr>
                      <a:r>
                        <a:rPr lang="en-ZA" sz="1600" dirty="0">
                          <a:solidFill>
                            <a:schemeClr val="tx1"/>
                          </a:solidFill>
                          <a:effectLst/>
                        </a:rPr>
                        <a:t> </a:t>
                      </a:r>
                      <a:endParaRPr lang="en-ZA" sz="1600" dirty="0">
                        <a:solidFill>
                          <a:schemeClr val="tx1"/>
                        </a:solidFill>
                        <a:effectLst/>
                        <a:latin typeface="Calibri"/>
                        <a:ea typeface="Calibri"/>
                        <a:cs typeface="Times New Roman"/>
                      </a:endParaRPr>
                    </a:p>
                  </a:txBody>
                  <a:tcPr marL="43327" marR="43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en-ZA" sz="1600" dirty="0">
                          <a:solidFill>
                            <a:schemeClr val="tx1"/>
                          </a:solidFill>
                          <a:effectLst/>
                        </a:rPr>
                        <a:t>Establish an efficient public transport system (a system that is fast, frequent, reliable, safe and accessible) and moving to cleaner alternatives fuels</a:t>
                      </a:r>
                    </a:p>
                    <a:p>
                      <a:pPr marL="342900" lvl="0" indent="-342900" algn="just">
                        <a:spcAft>
                          <a:spcPts val="0"/>
                        </a:spcAft>
                        <a:buFont typeface="Symbol"/>
                        <a:buChar char=""/>
                      </a:pPr>
                      <a:r>
                        <a:rPr lang="en-ZA" sz="1600" dirty="0">
                          <a:solidFill>
                            <a:schemeClr val="tx1"/>
                          </a:solidFill>
                          <a:effectLst/>
                        </a:rPr>
                        <a:t>Promote bio-fuels and biogas as an alternative source of transport fuel</a:t>
                      </a:r>
                    </a:p>
                    <a:p>
                      <a:pPr marL="342900" lvl="0" indent="-342900" algn="just">
                        <a:spcAft>
                          <a:spcPts val="0"/>
                        </a:spcAft>
                        <a:buFont typeface="Symbol"/>
                        <a:buChar char=""/>
                      </a:pPr>
                      <a:r>
                        <a:rPr lang="en-ZA" sz="1600" dirty="0">
                          <a:solidFill>
                            <a:schemeClr val="tx1"/>
                          </a:solidFill>
                          <a:effectLst/>
                        </a:rPr>
                        <a:t>Promote compact communities that result in shorter transport routes and </a:t>
                      </a:r>
                      <a:r>
                        <a:rPr lang="en-GB" sz="1600" dirty="0">
                          <a:solidFill>
                            <a:schemeClr val="tx1"/>
                          </a:solidFill>
                          <a:effectLst/>
                        </a:rPr>
                        <a:t>reduces the need for multiple and long trips</a:t>
                      </a:r>
                      <a:endParaRPr lang="en-ZA" sz="1600" dirty="0">
                        <a:solidFill>
                          <a:schemeClr val="tx1"/>
                        </a:solidFill>
                        <a:effectLst/>
                      </a:endParaRPr>
                    </a:p>
                    <a:p>
                      <a:pPr marL="342900" lvl="0" indent="-342900" algn="just">
                        <a:spcAft>
                          <a:spcPts val="0"/>
                        </a:spcAft>
                        <a:buFont typeface="Symbol"/>
                        <a:buChar char=""/>
                      </a:pPr>
                      <a:r>
                        <a:rPr lang="en-ZA" sz="1600" dirty="0">
                          <a:solidFill>
                            <a:schemeClr val="tx1"/>
                          </a:solidFill>
                          <a:effectLst/>
                        </a:rPr>
                        <a:t>Promote non-motorised transport (bicycles, foot, etc.)</a:t>
                      </a:r>
                    </a:p>
                    <a:p>
                      <a:pPr marL="342900" lvl="0" indent="-342900">
                        <a:lnSpc>
                          <a:spcPct val="115000"/>
                        </a:lnSpc>
                        <a:spcAft>
                          <a:spcPts val="0"/>
                        </a:spcAft>
                        <a:buFont typeface="Symbol"/>
                        <a:buChar char=""/>
                      </a:pPr>
                      <a:r>
                        <a:rPr lang="en-ZA" sz="1600" dirty="0">
                          <a:solidFill>
                            <a:schemeClr val="tx1"/>
                          </a:solidFill>
                          <a:effectLst/>
                        </a:rPr>
                        <a:t>Implement focused behaviour change programmes</a:t>
                      </a:r>
                    </a:p>
                    <a:p>
                      <a:pPr>
                        <a:lnSpc>
                          <a:spcPct val="115000"/>
                        </a:lnSpc>
                        <a:spcAft>
                          <a:spcPts val="0"/>
                        </a:spcAft>
                      </a:pPr>
                      <a:r>
                        <a:rPr lang="en-ZA" sz="1600" dirty="0">
                          <a:solidFill>
                            <a:schemeClr val="tx1"/>
                          </a:solidFill>
                          <a:effectLst/>
                        </a:rPr>
                        <a:t> </a:t>
                      </a:r>
                      <a:endParaRPr lang="en-ZA" sz="1600" dirty="0">
                        <a:solidFill>
                          <a:schemeClr val="tx1"/>
                        </a:solidFill>
                        <a:effectLst/>
                        <a:latin typeface="Calibri"/>
                        <a:ea typeface="Calibri"/>
                        <a:cs typeface="Times New Roman"/>
                      </a:endParaRPr>
                    </a:p>
                  </a:txBody>
                  <a:tcPr marL="43327" marR="433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4782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b="1" dirty="0" smtClean="0"/>
              <a:t>KEY ADAPTATION AND MITIGATION RESPONSES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1584363156"/>
              </p:ext>
            </p:extLst>
          </p:nvPr>
        </p:nvGraphicFramePr>
        <p:xfrm>
          <a:off x="355601" y="2074665"/>
          <a:ext cx="6896100" cy="4486656"/>
        </p:xfrm>
        <a:graphic>
          <a:graphicData uri="http://schemas.openxmlformats.org/drawingml/2006/table">
            <a:tbl>
              <a:tblPr firstRow="1" firstCol="1" bandRow="1">
                <a:tableStyleId>{5C22544A-7EE6-4342-B048-85BDC9FD1C3A}</a:tableStyleId>
              </a:tblPr>
              <a:tblGrid>
                <a:gridCol w="4038599"/>
                <a:gridCol w="2857501"/>
              </a:tblGrid>
              <a:tr h="58941">
                <a:tc>
                  <a:txBody>
                    <a:bodyPr/>
                    <a:lstStyle/>
                    <a:p>
                      <a:pPr algn="ctr">
                        <a:lnSpc>
                          <a:spcPct val="115000"/>
                        </a:lnSpc>
                        <a:spcAft>
                          <a:spcPts val="0"/>
                        </a:spcAft>
                      </a:pPr>
                      <a:r>
                        <a:rPr lang="en-ZA" sz="1600" dirty="0">
                          <a:solidFill>
                            <a:schemeClr val="tx1"/>
                          </a:solidFill>
                          <a:effectLst/>
                        </a:rPr>
                        <a:t>Adaptation</a:t>
                      </a:r>
                      <a:endParaRPr lang="en-ZA" sz="1600" dirty="0">
                        <a:solidFill>
                          <a:schemeClr val="tx1"/>
                        </a:solidFill>
                        <a:effectLst/>
                        <a:latin typeface="Calibri"/>
                        <a:ea typeface="Calibri"/>
                        <a:cs typeface="Times New Roman"/>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600">
                          <a:solidFill>
                            <a:schemeClr val="tx1"/>
                          </a:solidFill>
                          <a:effectLst/>
                        </a:rPr>
                        <a:t>Mitigation</a:t>
                      </a:r>
                      <a:endParaRPr lang="en-ZA" sz="1600">
                        <a:solidFill>
                          <a:schemeClr val="tx1"/>
                        </a:solidFill>
                        <a:effectLst/>
                        <a:latin typeface="Calibri"/>
                        <a:ea typeface="Calibri"/>
                        <a:cs typeface="Times New Roman"/>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41">
                <a:tc>
                  <a:txBody>
                    <a:bodyPr/>
                    <a:lstStyle/>
                    <a:p>
                      <a:pPr>
                        <a:lnSpc>
                          <a:spcPct val="115000"/>
                        </a:lnSpc>
                        <a:spcAft>
                          <a:spcPts val="0"/>
                        </a:spcAft>
                      </a:pPr>
                      <a:r>
                        <a:rPr lang="en-ZA" sz="1600" dirty="0">
                          <a:solidFill>
                            <a:schemeClr val="tx1"/>
                          </a:solidFill>
                          <a:effectLst/>
                        </a:rPr>
                        <a:t>Biodiversity</a:t>
                      </a:r>
                      <a:endParaRPr lang="en-ZA" sz="1600" dirty="0">
                        <a:solidFill>
                          <a:schemeClr val="tx1"/>
                        </a:solidFill>
                        <a:effectLst/>
                        <a:latin typeface="Calibri"/>
                        <a:ea typeface="Calibri"/>
                        <a:cs typeface="Times New Roman"/>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600">
                          <a:solidFill>
                            <a:schemeClr val="tx1"/>
                          </a:solidFill>
                          <a:effectLst/>
                        </a:rPr>
                        <a:t> </a:t>
                      </a:r>
                      <a:endParaRPr lang="en-ZA" sz="1600">
                        <a:solidFill>
                          <a:schemeClr val="tx1"/>
                        </a:solidFill>
                        <a:effectLst/>
                        <a:latin typeface="Calibri"/>
                        <a:ea typeface="Calibri"/>
                        <a:cs typeface="Times New Roman"/>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92811">
                <a:tc>
                  <a:txBody>
                    <a:bodyPr/>
                    <a:lstStyle/>
                    <a:p>
                      <a:pPr marL="342900" lvl="0" indent="-342900">
                        <a:lnSpc>
                          <a:spcPct val="115000"/>
                        </a:lnSpc>
                        <a:spcAft>
                          <a:spcPts val="0"/>
                        </a:spcAft>
                        <a:buFont typeface="Symbol"/>
                        <a:buChar char=""/>
                      </a:pPr>
                      <a:r>
                        <a:rPr lang="en-ZA" sz="1600" b="0" dirty="0">
                          <a:solidFill>
                            <a:schemeClr val="tx1"/>
                          </a:solidFill>
                          <a:effectLst/>
                        </a:rPr>
                        <a:t>Implement recommendations of the Conservation Plan and MOSS that promote conservation of open space.</a:t>
                      </a:r>
                    </a:p>
                    <a:p>
                      <a:pPr marL="342900" lvl="0" indent="-342900">
                        <a:lnSpc>
                          <a:spcPct val="115000"/>
                        </a:lnSpc>
                        <a:spcAft>
                          <a:spcPts val="0"/>
                        </a:spcAft>
                        <a:buFont typeface="Symbol"/>
                        <a:buChar char=""/>
                      </a:pPr>
                      <a:r>
                        <a:rPr lang="en-ZA" sz="1600" b="0" dirty="0">
                          <a:solidFill>
                            <a:schemeClr val="tx1"/>
                          </a:solidFill>
                          <a:effectLst/>
                        </a:rPr>
                        <a:t>Promote the establishment of conservation as refuges for biodiversity under changing climatic conditions.</a:t>
                      </a:r>
                    </a:p>
                    <a:p>
                      <a:pPr marL="342900" lvl="0" indent="-342900">
                        <a:lnSpc>
                          <a:spcPct val="115000"/>
                        </a:lnSpc>
                        <a:spcAft>
                          <a:spcPts val="0"/>
                        </a:spcAft>
                        <a:buFont typeface="Symbol"/>
                        <a:buChar char=""/>
                      </a:pPr>
                      <a:r>
                        <a:rPr lang="en-ZA" sz="1600" b="0" dirty="0">
                          <a:solidFill>
                            <a:schemeClr val="tx1"/>
                          </a:solidFill>
                          <a:effectLst/>
                        </a:rPr>
                        <a:t>Promote the conservation of indigenous biodiversity that acts as a buffer against severe climatic events, such as flooding.</a:t>
                      </a:r>
                    </a:p>
                    <a:p>
                      <a:pPr marL="342900" lvl="0" indent="-342900">
                        <a:lnSpc>
                          <a:spcPct val="115000"/>
                        </a:lnSpc>
                        <a:spcAft>
                          <a:spcPts val="0"/>
                        </a:spcAft>
                        <a:buFont typeface="Symbol"/>
                        <a:buChar char=""/>
                      </a:pPr>
                      <a:r>
                        <a:rPr lang="en-ZA" sz="1600" b="0" dirty="0">
                          <a:solidFill>
                            <a:schemeClr val="tx1"/>
                          </a:solidFill>
                          <a:effectLst/>
                        </a:rPr>
                        <a:t>Maintain integrity of MOSS areas, particularly along water courses and along the coastline.</a:t>
                      </a:r>
                    </a:p>
                    <a:p>
                      <a:pPr>
                        <a:lnSpc>
                          <a:spcPct val="115000"/>
                        </a:lnSpc>
                        <a:spcAft>
                          <a:spcPts val="0"/>
                        </a:spcAft>
                      </a:pPr>
                      <a:r>
                        <a:rPr lang="en-ZA" sz="1600" dirty="0">
                          <a:solidFill>
                            <a:schemeClr val="tx1"/>
                          </a:solidFill>
                          <a:effectLst/>
                        </a:rPr>
                        <a:t> </a:t>
                      </a:r>
                      <a:endParaRPr lang="en-ZA" sz="1600" dirty="0">
                        <a:solidFill>
                          <a:schemeClr val="tx1"/>
                        </a:solidFill>
                        <a:effectLst/>
                        <a:latin typeface="Calibri"/>
                        <a:ea typeface="Calibri"/>
                        <a:cs typeface="Times New Roman"/>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en-ZA" sz="1600" dirty="0">
                          <a:solidFill>
                            <a:schemeClr val="tx1"/>
                          </a:solidFill>
                          <a:effectLst/>
                        </a:rPr>
                        <a:t>Promote establishment of conservation areas to act as carbon sinks.</a:t>
                      </a:r>
                    </a:p>
                    <a:p>
                      <a:pPr marL="342900" lvl="0" indent="-342900">
                        <a:lnSpc>
                          <a:spcPct val="115000"/>
                        </a:lnSpc>
                        <a:spcAft>
                          <a:spcPts val="0"/>
                        </a:spcAft>
                        <a:buFont typeface="Symbol"/>
                        <a:buChar char=""/>
                      </a:pPr>
                      <a:r>
                        <a:rPr lang="en-ZA" sz="1600" dirty="0">
                          <a:solidFill>
                            <a:schemeClr val="tx1"/>
                          </a:solidFill>
                          <a:effectLst/>
                        </a:rPr>
                        <a:t>Promote urban greening programmes with indigenous species, particularly in low income areas. </a:t>
                      </a:r>
                    </a:p>
                    <a:p>
                      <a:pPr marL="342900" lvl="0" indent="-342900" algn="just">
                        <a:spcAft>
                          <a:spcPts val="0"/>
                        </a:spcAft>
                        <a:buFont typeface="Symbol"/>
                        <a:buChar char=""/>
                      </a:pPr>
                      <a:r>
                        <a:rPr lang="en-ZA" sz="1600" dirty="0">
                          <a:solidFill>
                            <a:schemeClr val="tx1"/>
                          </a:solidFill>
                          <a:effectLst/>
                        </a:rPr>
                        <a:t>Identify areas suitable for forest or thicket rehabilitation</a:t>
                      </a:r>
                    </a:p>
                    <a:p>
                      <a:pPr marL="342900" lvl="0" indent="-342900">
                        <a:lnSpc>
                          <a:spcPct val="115000"/>
                        </a:lnSpc>
                        <a:spcAft>
                          <a:spcPts val="0"/>
                        </a:spcAft>
                        <a:buFont typeface="Symbol"/>
                        <a:buChar char=""/>
                      </a:pPr>
                      <a:r>
                        <a:rPr lang="en-ZA" sz="1600" dirty="0">
                          <a:solidFill>
                            <a:schemeClr val="tx1"/>
                          </a:solidFill>
                          <a:effectLst/>
                        </a:rPr>
                        <a:t>Initiate alien species biomass to energy project</a:t>
                      </a:r>
                      <a:r>
                        <a:rPr lang="en-ZA" sz="1600" dirty="0" smtClean="0">
                          <a:solidFill>
                            <a:schemeClr val="tx1"/>
                          </a:solidFill>
                          <a:effectLst/>
                        </a:rPr>
                        <a:t>.</a:t>
                      </a:r>
                      <a:endParaRPr lang="en-ZA" sz="1600" dirty="0">
                        <a:solidFill>
                          <a:schemeClr val="tx1"/>
                        </a:solidFill>
                        <a:effectLst/>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32298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b="1" dirty="0" smtClean="0"/>
              <a:t>KEY ADAPTATION AND MITIGATION RESPONSES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478462481"/>
              </p:ext>
            </p:extLst>
          </p:nvPr>
        </p:nvGraphicFramePr>
        <p:xfrm>
          <a:off x="355601" y="2074665"/>
          <a:ext cx="6896100" cy="4206240"/>
        </p:xfrm>
        <a:graphic>
          <a:graphicData uri="http://schemas.openxmlformats.org/drawingml/2006/table">
            <a:tbl>
              <a:tblPr firstRow="1" firstCol="1" bandRow="1">
                <a:tableStyleId>{5C22544A-7EE6-4342-B048-85BDC9FD1C3A}</a:tableStyleId>
              </a:tblPr>
              <a:tblGrid>
                <a:gridCol w="5702299"/>
                <a:gridCol w="1193801"/>
              </a:tblGrid>
              <a:tr h="58941">
                <a:tc>
                  <a:txBody>
                    <a:bodyPr/>
                    <a:lstStyle/>
                    <a:p>
                      <a:pPr algn="ctr">
                        <a:lnSpc>
                          <a:spcPct val="115000"/>
                        </a:lnSpc>
                        <a:spcAft>
                          <a:spcPts val="0"/>
                        </a:spcAft>
                      </a:pPr>
                      <a:r>
                        <a:rPr lang="en-ZA" sz="1600" dirty="0">
                          <a:solidFill>
                            <a:schemeClr val="tx1"/>
                          </a:solidFill>
                          <a:effectLst/>
                        </a:rPr>
                        <a:t>Adaptation</a:t>
                      </a:r>
                      <a:endParaRPr lang="en-ZA" sz="1600" dirty="0">
                        <a:solidFill>
                          <a:schemeClr val="tx1"/>
                        </a:solidFill>
                        <a:effectLst/>
                        <a:latin typeface="Calibri"/>
                        <a:ea typeface="Calibri"/>
                        <a:cs typeface="Times New Roman"/>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600" dirty="0">
                          <a:solidFill>
                            <a:schemeClr val="tx1"/>
                          </a:solidFill>
                          <a:effectLst/>
                        </a:rPr>
                        <a:t>Mitigation</a:t>
                      </a:r>
                      <a:endParaRPr lang="en-ZA" sz="1600" dirty="0">
                        <a:solidFill>
                          <a:schemeClr val="tx1"/>
                        </a:solidFill>
                        <a:effectLst/>
                        <a:latin typeface="Calibri"/>
                        <a:ea typeface="Calibri"/>
                        <a:cs typeface="Times New Roman"/>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941">
                <a:tc>
                  <a:txBody>
                    <a:bodyPr/>
                    <a:lstStyle/>
                    <a:p>
                      <a:pPr>
                        <a:lnSpc>
                          <a:spcPct val="115000"/>
                        </a:lnSpc>
                        <a:spcAft>
                          <a:spcPts val="0"/>
                        </a:spcAft>
                      </a:pPr>
                      <a:r>
                        <a:rPr lang="en-ZA" sz="1600" dirty="0">
                          <a:solidFill>
                            <a:schemeClr val="tx1"/>
                          </a:solidFill>
                          <a:effectLst/>
                        </a:rPr>
                        <a:t>Disasters</a:t>
                      </a:r>
                      <a:endParaRPr lang="en-ZA" sz="1600" dirty="0">
                        <a:solidFill>
                          <a:schemeClr val="tx1"/>
                        </a:solidFill>
                        <a:effectLst/>
                        <a:latin typeface="Calibri"/>
                        <a:ea typeface="Calibri"/>
                        <a:cs typeface="Times New Roman"/>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600">
                          <a:solidFill>
                            <a:schemeClr val="tx1"/>
                          </a:solidFill>
                          <a:effectLst/>
                        </a:rPr>
                        <a:t> </a:t>
                      </a:r>
                      <a:endParaRPr lang="en-ZA" sz="1600">
                        <a:solidFill>
                          <a:schemeClr val="tx1"/>
                        </a:solidFill>
                        <a:effectLst/>
                        <a:latin typeface="Calibri"/>
                        <a:ea typeface="Calibri"/>
                        <a:cs typeface="Times New Roman"/>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73522">
                <a:tc>
                  <a:txBody>
                    <a:bodyPr/>
                    <a:lstStyle/>
                    <a:p>
                      <a:pPr marL="342900" lvl="0" indent="-342900">
                        <a:lnSpc>
                          <a:spcPct val="115000"/>
                        </a:lnSpc>
                        <a:spcAft>
                          <a:spcPts val="0"/>
                        </a:spcAft>
                        <a:buFont typeface="Symbol"/>
                        <a:buChar char=""/>
                      </a:pPr>
                      <a:r>
                        <a:rPr lang="en-ZA" sz="1600" b="0" dirty="0">
                          <a:solidFill>
                            <a:schemeClr val="tx1"/>
                          </a:solidFill>
                          <a:effectLst/>
                        </a:rPr>
                        <a:t>Assess climate change risk and vulnerability and incorporate into DMS </a:t>
                      </a:r>
                    </a:p>
                    <a:p>
                      <a:pPr marL="342900" lvl="0" indent="-342900">
                        <a:lnSpc>
                          <a:spcPct val="115000"/>
                        </a:lnSpc>
                        <a:spcAft>
                          <a:spcPts val="0"/>
                        </a:spcAft>
                        <a:buFont typeface="Symbol"/>
                        <a:buChar char=""/>
                      </a:pPr>
                      <a:r>
                        <a:rPr lang="en-ZA" sz="1600" b="0" dirty="0">
                          <a:solidFill>
                            <a:schemeClr val="tx1"/>
                          </a:solidFill>
                          <a:effectLst/>
                        </a:rPr>
                        <a:t>Source resources for increasing costs of emergency planning and services resulting from climate </a:t>
                      </a:r>
                      <a:r>
                        <a:rPr lang="en-ZA" sz="1600" b="0" dirty="0" smtClean="0">
                          <a:solidFill>
                            <a:schemeClr val="tx1"/>
                          </a:solidFill>
                          <a:effectLst/>
                        </a:rPr>
                        <a:t>change</a:t>
                      </a:r>
                    </a:p>
                    <a:p>
                      <a:pPr marL="342900" lvl="0" indent="-342900">
                        <a:lnSpc>
                          <a:spcPct val="115000"/>
                        </a:lnSpc>
                        <a:spcAft>
                          <a:spcPts val="0"/>
                        </a:spcAft>
                        <a:buFont typeface="Symbol"/>
                        <a:buChar char=""/>
                      </a:pPr>
                      <a:r>
                        <a:rPr lang="en-ZA" sz="1600" b="0" dirty="0" smtClean="0">
                          <a:solidFill>
                            <a:schemeClr val="tx1"/>
                          </a:solidFill>
                          <a:effectLst/>
                        </a:rPr>
                        <a:t>Establish </a:t>
                      </a:r>
                      <a:r>
                        <a:rPr lang="en-ZA" sz="1600" b="0" dirty="0">
                          <a:solidFill>
                            <a:schemeClr val="tx1"/>
                          </a:solidFill>
                          <a:effectLst/>
                        </a:rPr>
                        <a:t>an early warning systems</a:t>
                      </a:r>
                    </a:p>
                    <a:p>
                      <a:pPr marL="342900" lvl="0" indent="-342900">
                        <a:lnSpc>
                          <a:spcPct val="115000"/>
                        </a:lnSpc>
                        <a:spcAft>
                          <a:spcPts val="0"/>
                        </a:spcAft>
                        <a:buFont typeface="Symbol"/>
                        <a:buChar char=""/>
                      </a:pPr>
                      <a:r>
                        <a:rPr lang="en-ZA" sz="1600" b="0" dirty="0">
                          <a:solidFill>
                            <a:schemeClr val="tx1"/>
                          </a:solidFill>
                          <a:effectLst/>
                        </a:rPr>
                        <a:t>Consider changes to zoning and building standards to avoid disaster, notably flood-proof buildings in vulnerable locations</a:t>
                      </a:r>
                    </a:p>
                    <a:p>
                      <a:pPr marL="342900" lvl="0" indent="-342900">
                        <a:lnSpc>
                          <a:spcPct val="115000"/>
                        </a:lnSpc>
                        <a:spcAft>
                          <a:spcPts val="0"/>
                        </a:spcAft>
                        <a:buFont typeface="Symbol"/>
                        <a:buChar char=""/>
                      </a:pPr>
                      <a:r>
                        <a:rPr lang="en-ZA" sz="1600" b="0" dirty="0">
                          <a:solidFill>
                            <a:schemeClr val="tx1"/>
                          </a:solidFill>
                          <a:effectLst/>
                        </a:rPr>
                        <a:t>Promote the construction of physical barriers and drainage channels in areas vulnerable to flash-flooding</a:t>
                      </a:r>
                    </a:p>
                    <a:p>
                      <a:pPr marL="342900" lvl="0" indent="-342900">
                        <a:lnSpc>
                          <a:spcPct val="115000"/>
                        </a:lnSpc>
                        <a:spcAft>
                          <a:spcPts val="0"/>
                        </a:spcAft>
                        <a:buFont typeface="Symbol"/>
                        <a:buChar char=""/>
                      </a:pPr>
                      <a:r>
                        <a:rPr lang="en-ZA" sz="1600" b="0" dirty="0">
                          <a:solidFill>
                            <a:schemeClr val="tx1"/>
                          </a:solidFill>
                          <a:effectLst/>
                        </a:rPr>
                        <a:t>Increase fire fighting capacity and early warning systems. </a:t>
                      </a:r>
                      <a:endParaRPr lang="en-ZA" sz="1600" b="0" dirty="0" smtClean="0">
                        <a:solidFill>
                          <a:schemeClr val="tx1"/>
                        </a:solidFill>
                        <a:effectLst/>
                      </a:endParaRPr>
                    </a:p>
                    <a:p>
                      <a:pPr marL="342900" lvl="0" indent="-342900">
                        <a:lnSpc>
                          <a:spcPct val="115000"/>
                        </a:lnSpc>
                        <a:spcAft>
                          <a:spcPts val="0"/>
                        </a:spcAft>
                        <a:buFont typeface="Symbol"/>
                        <a:buChar char=""/>
                      </a:pPr>
                      <a:r>
                        <a:rPr lang="en-ZA" sz="1600" b="0" dirty="0" smtClean="0">
                          <a:solidFill>
                            <a:schemeClr val="tx1"/>
                          </a:solidFill>
                          <a:effectLst/>
                        </a:rPr>
                        <a:t>Landslides </a:t>
                      </a:r>
                      <a:r>
                        <a:rPr lang="en-ZA" sz="1600" b="0" dirty="0">
                          <a:solidFill>
                            <a:schemeClr val="tx1"/>
                          </a:solidFill>
                          <a:effectLst/>
                        </a:rPr>
                        <a:t>can be curtailed through planting of vegetation </a:t>
                      </a:r>
                      <a:r>
                        <a:rPr lang="en-ZA" sz="1600" b="0" dirty="0" smtClean="0">
                          <a:solidFill>
                            <a:schemeClr val="tx1"/>
                          </a:solidFill>
                          <a:effectLst/>
                        </a:rPr>
                        <a:t>cover</a:t>
                      </a:r>
                      <a:endParaRPr lang="en-ZA" sz="1600" b="0" dirty="0">
                        <a:solidFill>
                          <a:schemeClr val="tx1"/>
                        </a:solidFill>
                        <a:effectLst/>
                        <a:latin typeface="Calibri"/>
                        <a:ea typeface="Calibri"/>
                        <a:cs typeface="Times New Roman"/>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600" dirty="0">
                          <a:solidFill>
                            <a:schemeClr val="tx1"/>
                          </a:solidFill>
                          <a:effectLst/>
                        </a:rPr>
                        <a:t> </a:t>
                      </a:r>
                      <a:r>
                        <a:rPr lang="en-ZA" sz="1600" dirty="0" smtClean="0">
                          <a:solidFill>
                            <a:schemeClr val="tx1"/>
                          </a:solidFill>
                          <a:effectLst/>
                        </a:rPr>
                        <a:t>NA</a:t>
                      </a:r>
                      <a:endParaRPr lang="en-ZA" sz="1600" dirty="0">
                        <a:solidFill>
                          <a:schemeClr val="tx1"/>
                        </a:solidFill>
                        <a:effectLst/>
                        <a:latin typeface="Calibri"/>
                        <a:ea typeface="Calibri"/>
                        <a:cs typeface="Times New Roman"/>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76115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b="1" dirty="0" smtClean="0"/>
              <a:t>KEY ADAPTATION AND MITIGATION RESPONSES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802507938"/>
              </p:ext>
            </p:extLst>
          </p:nvPr>
        </p:nvGraphicFramePr>
        <p:xfrm>
          <a:off x="415568" y="2159753"/>
          <a:ext cx="6836132" cy="3645408"/>
        </p:xfrm>
        <a:graphic>
          <a:graphicData uri="http://schemas.openxmlformats.org/drawingml/2006/table">
            <a:tbl>
              <a:tblPr firstRow="1" firstCol="1" bandRow="1">
                <a:tableStyleId>{5C22544A-7EE6-4342-B048-85BDC9FD1C3A}</a:tableStyleId>
              </a:tblPr>
              <a:tblGrid>
                <a:gridCol w="3341507"/>
                <a:gridCol w="3494625"/>
              </a:tblGrid>
              <a:tr h="146561">
                <a:tc>
                  <a:txBody>
                    <a:bodyPr/>
                    <a:lstStyle/>
                    <a:p>
                      <a:pPr algn="ctr">
                        <a:lnSpc>
                          <a:spcPct val="115000"/>
                        </a:lnSpc>
                        <a:spcAft>
                          <a:spcPts val="0"/>
                        </a:spcAft>
                      </a:pPr>
                      <a:r>
                        <a:rPr lang="en-ZA" sz="1600" dirty="0">
                          <a:solidFill>
                            <a:schemeClr val="tx1"/>
                          </a:solidFill>
                          <a:effectLst/>
                        </a:rPr>
                        <a:t>Adaptation</a:t>
                      </a:r>
                      <a:endParaRPr lang="en-ZA" sz="1600" dirty="0">
                        <a:solidFill>
                          <a:schemeClr val="tx1"/>
                        </a:solidFill>
                        <a:effectLst/>
                        <a:latin typeface="Calibri"/>
                        <a:ea typeface="Calibri"/>
                        <a:cs typeface="Times New Roman"/>
                      </a:endParaRPr>
                    </a:p>
                  </a:txBody>
                  <a:tcPr marL="49651" marR="49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600">
                          <a:solidFill>
                            <a:schemeClr val="tx1"/>
                          </a:solidFill>
                          <a:effectLst/>
                        </a:rPr>
                        <a:t>Mitigation</a:t>
                      </a:r>
                      <a:endParaRPr lang="en-ZA" sz="1600">
                        <a:solidFill>
                          <a:schemeClr val="tx1"/>
                        </a:solidFill>
                        <a:effectLst/>
                        <a:latin typeface="Calibri"/>
                        <a:ea typeface="Calibri"/>
                        <a:cs typeface="Times New Roman"/>
                      </a:endParaRPr>
                    </a:p>
                  </a:txBody>
                  <a:tcPr marL="49651" marR="49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6561">
                <a:tc>
                  <a:txBody>
                    <a:bodyPr/>
                    <a:lstStyle/>
                    <a:p>
                      <a:pPr>
                        <a:lnSpc>
                          <a:spcPct val="115000"/>
                        </a:lnSpc>
                        <a:spcAft>
                          <a:spcPts val="0"/>
                        </a:spcAft>
                      </a:pPr>
                      <a:r>
                        <a:rPr lang="en-ZA" sz="1600" dirty="0">
                          <a:solidFill>
                            <a:schemeClr val="tx1"/>
                          </a:solidFill>
                          <a:effectLst/>
                        </a:rPr>
                        <a:t>Economic Development</a:t>
                      </a:r>
                      <a:endParaRPr lang="en-ZA" sz="1600" dirty="0">
                        <a:solidFill>
                          <a:schemeClr val="tx1"/>
                        </a:solidFill>
                        <a:effectLst/>
                        <a:latin typeface="Calibri"/>
                        <a:ea typeface="Calibri"/>
                        <a:cs typeface="Times New Roman"/>
                      </a:endParaRPr>
                    </a:p>
                  </a:txBody>
                  <a:tcPr marL="49651" marR="49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600">
                          <a:solidFill>
                            <a:schemeClr val="tx1"/>
                          </a:solidFill>
                          <a:effectLst/>
                        </a:rPr>
                        <a:t> </a:t>
                      </a:r>
                      <a:endParaRPr lang="en-ZA" sz="1600">
                        <a:solidFill>
                          <a:schemeClr val="tx1"/>
                        </a:solidFill>
                        <a:effectLst/>
                        <a:latin typeface="Calibri"/>
                        <a:ea typeface="Calibri"/>
                        <a:cs typeface="Times New Roman"/>
                      </a:endParaRPr>
                    </a:p>
                  </a:txBody>
                  <a:tcPr marL="49651" marR="49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76867">
                <a:tc>
                  <a:txBody>
                    <a:bodyPr/>
                    <a:lstStyle/>
                    <a:p>
                      <a:pPr marL="342900" lvl="0" indent="-342900">
                        <a:lnSpc>
                          <a:spcPct val="115000"/>
                        </a:lnSpc>
                        <a:spcAft>
                          <a:spcPts val="0"/>
                        </a:spcAft>
                        <a:buFont typeface="Symbol"/>
                        <a:buChar char=""/>
                      </a:pPr>
                      <a:r>
                        <a:rPr lang="en-ZA" sz="1600" b="0" dirty="0">
                          <a:solidFill>
                            <a:schemeClr val="tx1"/>
                          </a:solidFill>
                          <a:effectLst/>
                        </a:rPr>
                        <a:t>Promote </a:t>
                      </a:r>
                      <a:r>
                        <a:rPr lang="en-ZA" sz="1600" b="0" dirty="0" smtClean="0">
                          <a:solidFill>
                            <a:schemeClr val="tx1"/>
                          </a:solidFill>
                          <a:effectLst/>
                        </a:rPr>
                        <a:t>diverse economy allowing </a:t>
                      </a:r>
                      <a:r>
                        <a:rPr lang="en-ZA" sz="1600" b="0" dirty="0">
                          <a:solidFill>
                            <a:schemeClr val="tx1"/>
                          </a:solidFill>
                          <a:effectLst/>
                        </a:rPr>
                        <a:t>people to protect themselves against adverse shocks and trends.</a:t>
                      </a:r>
                    </a:p>
                    <a:p>
                      <a:pPr marL="342900" lvl="0" indent="-342900">
                        <a:lnSpc>
                          <a:spcPct val="115000"/>
                        </a:lnSpc>
                        <a:spcAft>
                          <a:spcPts val="0"/>
                        </a:spcAft>
                        <a:buFont typeface="Symbol"/>
                        <a:buChar char=""/>
                      </a:pPr>
                      <a:r>
                        <a:rPr lang="en-ZA" sz="1600" b="0" dirty="0">
                          <a:solidFill>
                            <a:schemeClr val="tx1"/>
                          </a:solidFill>
                          <a:effectLst/>
                        </a:rPr>
                        <a:t>Consider the relocation of buildings located in hazard-prone areas.</a:t>
                      </a:r>
                    </a:p>
                    <a:p>
                      <a:pPr marL="342900" lvl="0" indent="-342900">
                        <a:lnSpc>
                          <a:spcPct val="115000"/>
                        </a:lnSpc>
                        <a:spcAft>
                          <a:spcPts val="0"/>
                        </a:spcAft>
                        <a:buFont typeface="Symbol"/>
                        <a:buChar char=""/>
                      </a:pPr>
                      <a:r>
                        <a:rPr lang="en-ZA" sz="1600" b="0" dirty="0">
                          <a:solidFill>
                            <a:schemeClr val="tx1"/>
                          </a:solidFill>
                          <a:effectLst/>
                        </a:rPr>
                        <a:t>Businesses that rely on steady water supplies may need to be redesigned as climate change constrains water </a:t>
                      </a:r>
                      <a:r>
                        <a:rPr lang="en-ZA" sz="1600" b="0" dirty="0" smtClean="0">
                          <a:solidFill>
                            <a:schemeClr val="tx1"/>
                          </a:solidFill>
                          <a:effectLst/>
                        </a:rPr>
                        <a:t>availability</a:t>
                      </a:r>
                      <a:endParaRPr lang="en-ZA" sz="1600" b="0" dirty="0">
                        <a:solidFill>
                          <a:schemeClr val="tx1"/>
                        </a:solidFill>
                        <a:effectLst/>
                      </a:endParaRPr>
                    </a:p>
                  </a:txBody>
                  <a:tcPr marL="49651" marR="49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en-ZA" sz="1600" b="0" dirty="0">
                          <a:solidFill>
                            <a:schemeClr val="tx1"/>
                          </a:solidFill>
                          <a:effectLst/>
                        </a:rPr>
                        <a:t>Promote low carbon emissions green economy, including renewable energy and energy efficiency opportunities</a:t>
                      </a:r>
                    </a:p>
                    <a:p>
                      <a:pPr marL="342900" lvl="0" indent="-342900">
                        <a:lnSpc>
                          <a:spcPct val="115000"/>
                        </a:lnSpc>
                        <a:spcAft>
                          <a:spcPts val="0"/>
                        </a:spcAft>
                        <a:buFont typeface="Symbol"/>
                        <a:buChar char=""/>
                      </a:pPr>
                      <a:r>
                        <a:rPr lang="en-ZA" sz="1600" b="0" dirty="0">
                          <a:solidFill>
                            <a:schemeClr val="tx1"/>
                          </a:solidFill>
                          <a:effectLst/>
                        </a:rPr>
                        <a:t>Industrial and commercial energy efficiency or demand side management mechanisms</a:t>
                      </a:r>
                    </a:p>
                    <a:p>
                      <a:pPr>
                        <a:lnSpc>
                          <a:spcPct val="115000"/>
                        </a:lnSpc>
                        <a:spcAft>
                          <a:spcPts val="0"/>
                        </a:spcAft>
                      </a:pPr>
                      <a:r>
                        <a:rPr lang="en-ZA" sz="1600" b="0" dirty="0">
                          <a:solidFill>
                            <a:schemeClr val="tx1"/>
                          </a:solidFill>
                          <a:effectLst/>
                        </a:rPr>
                        <a:t> </a:t>
                      </a:r>
                      <a:endParaRPr lang="en-ZA" sz="1600" b="0" dirty="0">
                        <a:solidFill>
                          <a:schemeClr val="tx1"/>
                        </a:solidFill>
                        <a:effectLst/>
                        <a:latin typeface="Calibri"/>
                        <a:ea typeface="Calibri"/>
                        <a:cs typeface="Times New Roman"/>
                      </a:endParaRPr>
                    </a:p>
                  </a:txBody>
                  <a:tcPr marL="49651" marR="49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88345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b="1" dirty="0" smtClean="0"/>
              <a:t>KEY ADAPTATION AND MITIGATION RESPONSES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2179616107"/>
              </p:ext>
            </p:extLst>
          </p:nvPr>
        </p:nvGraphicFramePr>
        <p:xfrm>
          <a:off x="415568" y="2159753"/>
          <a:ext cx="6747232" cy="4486656"/>
        </p:xfrm>
        <a:graphic>
          <a:graphicData uri="http://schemas.openxmlformats.org/drawingml/2006/table">
            <a:tbl>
              <a:tblPr firstRow="1" firstCol="1" bandRow="1">
                <a:tableStyleId>{5C22544A-7EE6-4342-B048-85BDC9FD1C3A}</a:tableStyleId>
              </a:tblPr>
              <a:tblGrid>
                <a:gridCol w="3144072"/>
                <a:gridCol w="3603160"/>
              </a:tblGrid>
              <a:tr h="146561">
                <a:tc>
                  <a:txBody>
                    <a:bodyPr/>
                    <a:lstStyle/>
                    <a:p>
                      <a:pPr algn="ctr">
                        <a:lnSpc>
                          <a:spcPct val="115000"/>
                        </a:lnSpc>
                        <a:spcAft>
                          <a:spcPts val="0"/>
                        </a:spcAft>
                      </a:pPr>
                      <a:r>
                        <a:rPr lang="en-ZA" sz="1600" dirty="0">
                          <a:solidFill>
                            <a:schemeClr val="tx1"/>
                          </a:solidFill>
                          <a:effectLst/>
                        </a:rPr>
                        <a:t>Adaptation</a:t>
                      </a:r>
                      <a:endParaRPr lang="en-ZA" sz="1600" dirty="0">
                        <a:solidFill>
                          <a:schemeClr val="tx1"/>
                        </a:solidFill>
                        <a:effectLst/>
                        <a:latin typeface="Calibri"/>
                        <a:ea typeface="Calibri"/>
                        <a:cs typeface="Times New Roman"/>
                      </a:endParaRPr>
                    </a:p>
                  </a:txBody>
                  <a:tcPr marL="49651" marR="49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600">
                          <a:solidFill>
                            <a:schemeClr val="tx1"/>
                          </a:solidFill>
                          <a:effectLst/>
                        </a:rPr>
                        <a:t>Mitigation</a:t>
                      </a:r>
                      <a:endParaRPr lang="en-ZA" sz="1600">
                        <a:solidFill>
                          <a:schemeClr val="tx1"/>
                        </a:solidFill>
                        <a:effectLst/>
                        <a:latin typeface="Calibri"/>
                        <a:ea typeface="Calibri"/>
                        <a:cs typeface="Times New Roman"/>
                      </a:endParaRPr>
                    </a:p>
                  </a:txBody>
                  <a:tcPr marL="49651" marR="49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6561">
                <a:tc>
                  <a:txBody>
                    <a:bodyPr/>
                    <a:lstStyle/>
                    <a:p>
                      <a:pPr>
                        <a:lnSpc>
                          <a:spcPct val="115000"/>
                        </a:lnSpc>
                        <a:spcAft>
                          <a:spcPts val="0"/>
                        </a:spcAft>
                      </a:pPr>
                      <a:r>
                        <a:rPr lang="en-ZA" sz="1600" dirty="0">
                          <a:solidFill>
                            <a:schemeClr val="tx1"/>
                          </a:solidFill>
                          <a:effectLst/>
                        </a:rPr>
                        <a:t>Electricity &amp; energy</a:t>
                      </a:r>
                      <a:endParaRPr lang="en-ZA" sz="1600" dirty="0">
                        <a:solidFill>
                          <a:schemeClr val="tx1"/>
                        </a:solidFill>
                        <a:effectLst/>
                        <a:latin typeface="Calibri"/>
                        <a:ea typeface="Calibri"/>
                        <a:cs typeface="Times New Roman"/>
                      </a:endParaRPr>
                    </a:p>
                  </a:txBody>
                  <a:tcPr marL="49651" marR="49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600">
                          <a:solidFill>
                            <a:schemeClr val="tx1"/>
                          </a:solidFill>
                          <a:effectLst/>
                        </a:rPr>
                        <a:t> </a:t>
                      </a:r>
                      <a:endParaRPr lang="en-ZA" sz="1600">
                        <a:solidFill>
                          <a:schemeClr val="tx1"/>
                        </a:solidFill>
                        <a:effectLst/>
                        <a:latin typeface="Calibri"/>
                        <a:ea typeface="Calibri"/>
                        <a:cs typeface="Times New Roman"/>
                      </a:endParaRPr>
                    </a:p>
                  </a:txBody>
                  <a:tcPr marL="49651" marR="49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20423">
                <a:tc>
                  <a:txBody>
                    <a:bodyPr/>
                    <a:lstStyle/>
                    <a:p>
                      <a:pPr marL="342900" lvl="0" indent="-342900">
                        <a:lnSpc>
                          <a:spcPct val="115000"/>
                        </a:lnSpc>
                        <a:spcAft>
                          <a:spcPts val="0"/>
                        </a:spcAft>
                        <a:buFont typeface="Symbol"/>
                        <a:buChar char=""/>
                      </a:pPr>
                      <a:r>
                        <a:rPr lang="en-ZA" sz="1600" b="0" dirty="0">
                          <a:solidFill>
                            <a:schemeClr val="tx1"/>
                          </a:solidFill>
                          <a:effectLst/>
                        </a:rPr>
                        <a:t>Ensure electrical infrastructure is resilient to higher temperatures and extreme wind and storm events.</a:t>
                      </a:r>
                    </a:p>
                    <a:p>
                      <a:pPr marL="342900" lvl="0" indent="-342900">
                        <a:lnSpc>
                          <a:spcPct val="115000"/>
                        </a:lnSpc>
                        <a:spcAft>
                          <a:spcPts val="0"/>
                        </a:spcAft>
                        <a:buFont typeface="Symbol"/>
                        <a:buChar char=""/>
                      </a:pPr>
                      <a:r>
                        <a:rPr lang="en-ZA" sz="1600" b="0" dirty="0">
                          <a:solidFill>
                            <a:schemeClr val="tx1"/>
                          </a:solidFill>
                          <a:effectLst/>
                        </a:rPr>
                        <a:t>Ensure electrical infrastructure is located outside of flood prone areas</a:t>
                      </a:r>
                    </a:p>
                    <a:p>
                      <a:pPr marL="342900" lvl="0" indent="-342900">
                        <a:lnSpc>
                          <a:spcPct val="115000"/>
                        </a:lnSpc>
                        <a:spcAft>
                          <a:spcPts val="0"/>
                        </a:spcAft>
                        <a:buFont typeface="Symbol"/>
                        <a:buChar char=""/>
                      </a:pPr>
                      <a:r>
                        <a:rPr lang="en-ZA" sz="1600" b="0" dirty="0">
                          <a:solidFill>
                            <a:schemeClr val="tx1"/>
                          </a:solidFill>
                          <a:effectLst/>
                        </a:rPr>
                        <a:t>Social sustainability considerations - all households having access to safe, affordable and reliable energy sources.</a:t>
                      </a:r>
                    </a:p>
                    <a:p>
                      <a:pPr>
                        <a:lnSpc>
                          <a:spcPct val="115000"/>
                        </a:lnSpc>
                        <a:spcAft>
                          <a:spcPts val="0"/>
                        </a:spcAft>
                      </a:pPr>
                      <a:r>
                        <a:rPr lang="en-ZA" sz="1600" b="0" dirty="0">
                          <a:solidFill>
                            <a:schemeClr val="tx1"/>
                          </a:solidFill>
                          <a:effectLst/>
                        </a:rPr>
                        <a:t> </a:t>
                      </a:r>
                      <a:endParaRPr lang="en-ZA" sz="1600" b="0" dirty="0">
                        <a:solidFill>
                          <a:schemeClr val="tx1"/>
                        </a:solidFill>
                        <a:effectLst/>
                        <a:latin typeface="Calibri"/>
                        <a:ea typeface="Calibri"/>
                        <a:cs typeface="Times New Roman"/>
                      </a:endParaRPr>
                    </a:p>
                  </a:txBody>
                  <a:tcPr marL="49651" marR="49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en-ZA" sz="1600" b="0" dirty="0">
                          <a:solidFill>
                            <a:schemeClr val="tx1"/>
                          </a:solidFill>
                          <a:effectLst/>
                        </a:rPr>
                        <a:t>Promote energy efficiency or demand side management </a:t>
                      </a:r>
                    </a:p>
                    <a:p>
                      <a:pPr marL="342900" lvl="0" indent="-342900">
                        <a:lnSpc>
                          <a:spcPct val="115000"/>
                        </a:lnSpc>
                        <a:spcAft>
                          <a:spcPts val="0"/>
                        </a:spcAft>
                        <a:buFont typeface="Symbol"/>
                        <a:buChar char=""/>
                      </a:pPr>
                      <a:r>
                        <a:rPr lang="en-ZA" sz="1600" b="0" dirty="0">
                          <a:solidFill>
                            <a:schemeClr val="tx1"/>
                          </a:solidFill>
                          <a:effectLst/>
                        </a:rPr>
                        <a:t>Develop a programme to steadily reducing dependence on fossil fuels</a:t>
                      </a:r>
                    </a:p>
                    <a:p>
                      <a:pPr marL="342900" lvl="0" indent="-342900">
                        <a:lnSpc>
                          <a:spcPct val="115000"/>
                        </a:lnSpc>
                        <a:spcAft>
                          <a:spcPts val="0"/>
                        </a:spcAft>
                        <a:buFont typeface="Symbol"/>
                        <a:buChar char=""/>
                      </a:pPr>
                      <a:r>
                        <a:rPr lang="en-ZA" sz="1600" b="0" dirty="0">
                          <a:solidFill>
                            <a:schemeClr val="tx1"/>
                          </a:solidFill>
                          <a:effectLst/>
                        </a:rPr>
                        <a:t>Introduce cleaner fuels such as natural gas into the current fossil fuel mix where feasible</a:t>
                      </a:r>
                    </a:p>
                    <a:p>
                      <a:pPr marL="342900" lvl="0" indent="-342900">
                        <a:lnSpc>
                          <a:spcPct val="115000"/>
                        </a:lnSpc>
                        <a:spcAft>
                          <a:spcPts val="0"/>
                        </a:spcAft>
                        <a:buFont typeface="Symbol"/>
                        <a:buChar char=""/>
                      </a:pPr>
                      <a:r>
                        <a:rPr lang="en-ZA" sz="1600" b="0" dirty="0">
                          <a:solidFill>
                            <a:schemeClr val="tx1"/>
                          </a:solidFill>
                          <a:effectLst/>
                        </a:rPr>
                        <a:t>Increase BCMM usage of renewable energy (solar, wind, wave, etc.)</a:t>
                      </a:r>
                    </a:p>
                    <a:p>
                      <a:pPr marL="342900" lvl="0" indent="-342900">
                        <a:lnSpc>
                          <a:spcPct val="115000"/>
                        </a:lnSpc>
                        <a:spcAft>
                          <a:spcPts val="0"/>
                        </a:spcAft>
                        <a:buFont typeface="Symbol"/>
                        <a:buChar char=""/>
                      </a:pPr>
                      <a:r>
                        <a:rPr lang="en-ZA" sz="1600" b="0" dirty="0">
                          <a:solidFill>
                            <a:schemeClr val="tx1"/>
                          </a:solidFill>
                          <a:effectLst/>
                        </a:rPr>
                        <a:t>Promote economic development based on efficient energy resource </a:t>
                      </a:r>
                      <a:r>
                        <a:rPr lang="en-ZA" sz="1600" b="0" dirty="0" smtClean="0">
                          <a:solidFill>
                            <a:schemeClr val="tx1"/>
                          </a:solidFill>
                          <a:effectLst/>
                        </a:rPr>
                        <a:t>use</a:t>
                      </a:r>
                      <a:endParaRPr lang="en-ZA" sz="1600" b="0" dirty="0">
                        <a:solidFill>
                          <a:schemeClr val="tx1"/>
                        </a:solidFill>
                        <a:effectLst/>
                      </a:endParaRPr>
                    </a:p>
                  </a:txBody>
                  <a:tcPr marL="49651" marR="49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19118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b="1" dirty="0" smtClean="0"/>
              <a:t>KEY ADAPTATION AND MITIGATION RESPONSES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028776669"/>
              </p:ext>
            </p:extLst>
          </p:nvPr>
        </p:nvGraphicFramePr>
        <p:xfrm>
          <a:off x="254001" y="2266223"/>
          <a:ext cx="7010400" cy="3925824"/>
        </p:xfrm>
        <a:graphic>
          <a:graphicData uri="http://schemas.openxmlformats.org/drawingml/2006/table">
            <a:tbl>
              <a:tblPr firstRow="1" firstCol="1" bandRow="1">
                <a:tableStyleId>{5C22544A-7EE6-4342-B048-85BDC9FD1C3A}</a:tableStyleId>
              </a:tblPr>
              <a:tblGrid>
                <a:gridCol w="4428726"/>
                <a:gridCol w="2581674"/>
              </a:tblGrid>
              <a:tr h="112400">
                <a:tc>
                  <a:txBody>
                    <a:bodyPr/>
                    <a:lstStyle/>
                    <a:p>
                      <a:pPr algn="ctr">
                        <a:lnSpc>
                          <a:spcPct val="115000"/>
                        </a:lnSpc>
                        <a:spcAft>
                          <a:spcPts val="0"/>
                        </a:spcAft>
                      </a:pPr>
                      <a:r>
                        <a:rPr lang="en-ZA" sz="1600" dirty="0">
                          <a:solidFill>
                            <a:schemeClr val="tx1"/>
                          </a:solidFill>
                          <a:effectLst/>
                        </a:rPr>
                        <a:t>Adaptation</a:t>
                      </a:r>
                      <a:endParaRPr lang="en-ZA" sz="1600" dirty="0">
                        <a:solidFill>
                          <a:schemeClr val="tx1"/>
                        </a:solidFill>
                        <a:effectLst/>
                        <a:latin typeface="Calibri"/>
                        <a:ea typeface="Calibri"/>
                        <a:cs typeface="Times New Roman"/>
                      </a:endParaRPr>
                    </a:p>
                  </a:txBody>
                  <a:tcPr marL="43983" marR="4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600">
                          <a:solidFill>
                            <a:schemeClr val="tx1"/>
                          </a:solidFill>
                          <a:effectLst/>
                        </a:rPr>
                        <a:t>Mitigation</a:t>
                      </a:r>
                      <a:endParaRPr lang="en-ZA" sz="1600">
                        <a:solidFill>
                          <a:schemeClr val="tx1"/>
                        </a:solidFill>
                        <a:effectLst/>
                        <a:latin typeface="Calibri"/>
                        <a:ea typeface="Calibri"/>
                        <a:cs typeface="Times New Roman"/>
                      </a:endParaRPr>
                    </a:p>
                  </a:txBody>
                  <a:tcPr marL="43983" marR="4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2400">
                <a:tc>
                  <a:txBody>
                    <a:bodyPr/>
                    <a:lstStyle/>
                    <a:p>
                      <a:pPr>
                        <a:lnSpc>
                          <a:spcPct val="115000"/>
                        </a:lnSpc>
                        <a:spcAft>
                          <a:spcPts val="0"/>
                        </a:spcAft>
                      </a:pPr>
                      <a:r>
                        <a:rPr lang="en-ZA" sz="1600" dirty="0">
                          <a:solidFill>
                            <a:schemeClr val="tx1"/>
                          </a:solidFill>
                          <a:effectLst/>
                        </a:rPr>
                        <a:t>Coastal Zone Management</a:t>
                      </a:r>
                      <a:endParaRPr lang="en-ZA" sz="1600" dirty="0">
                        <a:solidFill>
                          <a:schemeClr val="tx1"/>
                        </a:solidFill>
                        <a:effectLst/>
                        <a:latin typeface="Calibri"/>
                        <a:ea typeface="Calibri"/>
                        <a:cs typeface="Times New Roman"/>
                      </a:endParaRPr>
                    </a:p>
                  </a:txBody>
                  <a:tcPr marL="43983" marR="4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600">
                          <a:solidFill>
                            <a:schemeClr val="tx1"/>
                          </a:solidFill>
                          <a:effectLst/>
                        </a:rPr>
                        <a:t> </a:t>
                      </a:r>
                      <a:endParaRPr lang="en-ZA" sz="1600">
                        <a:solidFill>
                          <a:schemeClr val="tx1"/>
                        </a:solidFill>
                        <a:effectLst/>
                        <a:latin typeface="Calibri"/>
                        <a:ea typeface="Calibri"/>
                        <a:cs typeface="Times New Roman"/>
                      </a:endParaRPr>
                    </a:p>
                  </a:txBody>
                  <a:tcPr marL="43983" marR="4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61203">
                <a:tc>
                  <a:txBody>
                    <a:bodyPr/>
                    <a:lstStyle/>
                    <a:p>
                      <a:pPr marL="342900" lvl="0" indent="-342900">
                        <a:lnSpc>
                          <a:spcPct val="115000"/>
                        </a:lnSpc>
                        <a:spcAft>
                          <a:spcPts val="0"/>
                        </a:spcAft>
                        <a:buFont typeface="Symbol"/>
                        <a:buChar char=""/>
                      </a:pPr>
                      <a:r>
                        <a:rPr lang="en-ZA" sz="1600" b="0" dirty="0" smtClean="0">
                          <a:solidFill>
                            <a:schemeClr val="tx1"/>
                          </a:solidFill>
                          <a:effectLst/>
                        </a:rPr>
                        <a:t>Coastal </a:t>
                      </a:r>
                      <a:r>
                        <a:rPr lang="en-ZA" sz="1600" b="0" dirty="0">
                          <a:solidFill>
                            <a:schemeClr val="tx1"/>
                          </a:solidFill>
                          <a:effectLst/>
                        </a:rPr>
                        <a:t>vulnerability mapping</a:t>
                      </a:r>
                    </a:p>
                    <a:p>
                      <a:pPr marL="342900" lvl="0" indent="-342900">
                        <a:lnSpc>
                          <a:spcPct val="115000"/>
                        </a:lnSpc>
                        <a:spcAft>
                          <a:spcPts val="0"/>
                        </a:spcAft>
                        <a:buFont typeface="Symbol"/>
                        <a:buChar char=""/>
                      </a:pPr>
                      <a:r>
                        <a:rPr lang="en-ZA" sz="1600" b="0" dirty="0">
                          <a:solidFill>
                            <a:schemeClr val="tx1"/>
                          </a:solidFill>
                          <a:effectLst/>
                        </a:rPr>
                        <a:t>Shoreline management plans</a:t>
                      </a:r>
                    </a:p>
                    <a:p>
                      <a:pPr marL="342900" lvl="0" indent="-342900">
                        <a:lnSpc>
                          <a:spcPct val="115000"/>
                        </a:lnSpc>
                        <a:spcAft>
                          <a:spcPts val="0"/>
                        </a:spcAft>
                        <a:buFont typeface="Symbol"/>
                        <a:buChar char=""/>
                      </a:pPr>
                      <a:r>
                        <a:rPr lang="en-ZA" sz="1600" b="0" dirty="0">
                          <a:solidFill>
                            <a:schemeClr val="tx1"/>
                          </a:solidFill>
                          <a:effectLst/>
                        </a:rPr>
                        <a:t>More stringent set-back lines</a:t>
                      </a:r>
                    </a:p>
                    <a:p>
                      <a:pPr marL="342900" lvl="0" indent="-342900">
                        <a:lnSpc>
                          <a:spcPct val="115000"/>
                        </a:lnSpc>
                        <a:spcAft>
                          <a:spcPts val="0"/>
                        </a:spcAft>
                        <a:buFont typeface="Symbol"/>
                        <a:buChar char=""/>
                      </a:pPr>
                      <a:r>
                        <a:rPr lang="en-ZA" sz="1600" b="0" dirty="0">
                          <a:solidFill>
                            <a:schemeClr val="tx1"/>
                          </a:solidFill>
                          <a:effectLst/>
                        </a:rPr>
                        <a:t>Increasing shoreline buffers to protect against increased runoff from more intense storms</a:t>
                      </a:r>
                    </a:p>
                    <a:p>
                      <a:pPr marL="342900" lvl="0" indent="-342900">
                        <a:lnSpc>
                          <a:spcPct val="115000"/>
                        </a:lnSpc>
                        <a:spcAft>
                          <a:spcPts val="0"/>
                        </a:spcAft>
                        <a:buFont typeface="Symbol"/>
                        <a:buChar char=""/>
                      </a:pPr>
                      <a:r>
                        <a:rPr lang="en-ZA" sz="1600" b="0" dirty="0">
                          <a:solidFill>
                            <a:schemeClr val="tx1"/>
                          </a:solidFill>
                          <a:effectLst/>
                        </a:rPr>
                        <a:t>Researching and monitoring climate change impacts on fisheries</a:t>
                      </a:r>
                    </a:p>
                    <a:p>
                      <a:pPr marL="342900" lvl="0" indent="-342900">
                        <a:lnSpc>
                          <a:spcPct val="115000"/>
                        </a:lnSpc>
                        <a:spcAft>
                          <a:spcPts val="0"/>
                        </a:spcAft>
                        <a:buFont typeface="Symbol"/>
                        <a:buChar char=""/>
                      </a:pPr>
                      <a:r>
                        <a:rPr lang="en-ZA" sz="1600" b="0" dirty="0">
                          <a:solidFill>
                            <a:schemeClr val="tx1"/>
                          </a:solidFill>
                          <a:effectLst/>
                        </a:rPr>
                        <a:t>Relocating existing development from coastal areas at high risk</a:t>
                      </a:r>
                    </a:p>
                    <a:p>
                      <a:pPr marL="342900" lvl="0" indent="-342900">
                        <a:lnSpc>
                          <a:spcPct val="115000"/>
                        </a:lnSpc>
                        <a:spcAft>
                          <a:spcPts val="0"/>
                        </a:spcAft>
                        <a:buFont typeface="Symbol"/>
                        <a:buChar char=""/>
                      </a:pPr>
                      <a:r>
                        <a:rPr lang="en-ZA" sz="1600" b="0" dirty="0">
                          <a:solidFill>
                            <a:schemeClr val="tx1"/>
                          </a:solidFill>
                          <a:effectLst/>
                        </a:rPr>
                        <a:t>Prohibiting building in flood-prone areas</a:t>
                      </a:r>
                    </a:p>
                    <a:p>
                      <a:pPr marL="228600">
                        <a:lnSpc>
                          <a:spcPct val="115000"/>
                        </a:lnSpc>
                        <a:spcAft>
                          <a:spcPts val="0"/>
                        </a:spcAft>
                      </a:pPr>
                      <a:r>
                        <a:rPr lang="en-ZA" sz="1600" dirty="0">
                          <a:solidFill>
                            <a:schemeClr val="tx1"/>
                          </a:solidFill>
                          <a:effectLst/>
                        </a:rPr>
                        <a:t> </a:t>
                      </a:r>
                      <a:endParaRPr lang="en-ZA" sz="1600" dirty="0">
                        <a:solidFill>
                          <a:schemeClr val="tx1"/>
                        </a:solidFill>
                        <a:effectLst/>
                        <a:latin typeface="Calibri"/>
                        <a:ea typeface="Calibri"/>
                        <a:cs typeface="Times New Roman"/>
                      </a:endParaRPr>
                    </a:p>
                  </a:txBody>
                  <a:tcPr marL="43983" marR="4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en-ZA" sz="1600" dirty="0">
                          <a:solidFill>
                            <a:schemeClr val="tx1"/>
                          </a:solidFill>
                          <a:effectLst/>
                          <a:latin typeface="+mn-lt"/>
                        </a:rPr>
                        <a:t>Conserve existing and rehabilitate damaged coastal biodiversity as a carbon sink</a:t>
                      </a:r>
                      <a:r>
                        <a:rPr lang="en-ZA" sz="1600" dirty="0" smtClean="0">
                          <a:solidFill>
                            <a:schemeClr val="tx1"/>
                          </a:solidFill>
                          <a:effectLst/>
                          <a:latin typeface="+mn-lt"/>
                        </a:rPr>
                        <a:t>.</a:t>
                      </a:r>
                    </a:p>
                    <a:p>
                      <a:pPr marL="342900" lvl="0" indent="-342900">
                        <a:lnSpc>
                          <a:spcPct val="115000"/>
                        </a:lnSpc>
                        <a:spcAft>
                          <a:spcPts val="0"/>
                        </a:spcAft>
                        <a:buFont typeface="Symbol"/>
                        <a:buChar char=""/>
                      </a:pPr>
                      <a:r>
                        <a:rPr lang="en-ZA" sz="1600" dirty="0" smtClean="0">
                          <a:solidFill>
                            <a:schemeClr val="tx1"/>
                          </a:solidFill>
                          <a:effectLst/>
                          <a:latin typeface="+mn-lt"/>
                          <a:ea typeface="Calibri"/>
                          <a:cs typeface="Times New Roman"/>
                        </a:rPr>
                        <a:t>Investigate wave or ocean</a:t>
                      </a:r>
                      <a:r>
                        <a:rPr lang="en-ZA" sz="1600" baseline="0" dirty="0" smtClean="0">
                          <a:solidFill>
                            <a:schemeClr val="tx1"/>
                          </a:solidFill>
                          <a:effectLst/>
                          <a:latin typeface="+mn-lt"/>
                          <a:ea typeface="Calibri"/>
                          <a:cs typeface="Times New Roman"/>
                        </a:rPr>
                        <a:t> current renewable </a:t>
                      </a:r>
                      <a:r>
                        <a:rPr lang="en-ZA" sz="1600" dirty="0" smtClean="0">
                          <a:solidFill>
                            <a:schemeClr val="tx1"/>
                          </a:solidFill>
                          <a:effectLst/>
                          <a:latin typeface="+mn-lt"/>
                          <a:ea typeface="Calibri"/>
                          <a:cs typeface="Times New Roman"/>
                        </a:rPr>
                        <a:t>energy</a:t>
                      </a:r>
                      <a:endParaRPr lang="en-ZA" sz="1600" dirty="0">
                        <a:solidFill>
                          <a:schemeClr val="tx1"/>
                        </a:solidFill>
                        <a:effectLst/>
                        <a:latin typeface="+mn-lt"/>
                        <a:ea typeface="Calibri"/>
                        <a:cs typeface="Times New Roman"/>
                      </a:endParaRPr>
                    </a:p>
                  </a:txBody>
                  <a:tcPr marL="43983" marR="4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74858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b="1" dirty="0" smtClean="0"/>
              <a:t>KEY ADAPTATION AND MITIGATION RESPONSES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253543203"/>
              </p:ext>
            </p:extLst>
          </p:nvPr>
        </p:nvGraphicFramePr>
        <p:xfrm>
          <a:off x="254000" y="2057401"/>
          <a:ext cx="6959600" cy="4816179"/>
        </p:xfrm>
        <a:graphic>
          <a:graphicData uri="http://schemas.openxmlformats.org/drawingml/2006/table">
            <a:tbl>
              <a:tblPr firstRow="1" firstCol="1" bandRow="1">
                <a:tableStyleId>{5C22544A-7EE6-4342-B048-85BDC9FD1C3A}</a:tableStyleId>
              </a:tblPr>
              <a:tblGrid>
                <a:gridCol w="4277360"/>
                <a:gridCol w="2682240"/>
              </a:tblGrid>
              <a:tr h="272627">
                <a:tc>
                  <a:txBody>
                    <a:bodyPr/>
                    <a:lstStyle/>
                    <a:p>
                      <a:pPr algn="ctr">
                        <a:lnSpc>
                          <a:spcPct val="115000"/>
                        </a:lnSpc>
                        <a:spcAft>
                          <a:spcPts val="0"/>
                        </a:spcAft>
                      </a:pPr>
                      <a:r>
                        <a:rPr lang="en-ZA" sz="1600" dirty="0">
                          <a:solidFill>
                            <a:schemeClr val="tx1"/>
                          </a:solidFill>
                          <a:effectLst/>
                        </a:rPr>
                        <a:t>Adaptation</a:t>
                      </a:r>
                      <a:endParaRPr lang="en-ZA" sz="1600" dirty="0">
                        <a:solidFill>
                          <a:schemeClr val="tx1"/>
                        </a:solidFill>
                        <a:effectLst/>
                        <a:latin typeface="Calibri"/>
                        <a:ea typeface="Calibri"/>
                        <a:cs typeface="Times New Roman"/>
                      </a:endParaRPr>
                    </a:p>
                  </a:txBody>
                  <a:tcPr marL="43983" marR="4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600">
                          <a:solidFill>
                            <a:schemeClr val="tx1"/>
                          </a:solidFill>
                          <a:effectLst/>
                        </a:rPr>
                        <a:t>Mitigation</a:t>
                      </a:r>
                      <a:endParaRPr lang="en-ZA" sz="1600">
                        <a:solidFill>
                          <a:schemeClr val="tx1"/>
                        </a:solidFill>
                        <a:effectLst/>
                        <a:latin typeface="Calibri"/>
                        <a:ea typeface="Calibri"/>
                        <a:cs typeface="Times New Roman"/>
                      </a:endParaRPr>
                    </a:p>
                  </a:txBody>
                  <a:tcPr marL="43983" marR="4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627">
                <a:tc>
                  <a:txBody>
                    <a:bodyPr/>
                    <a:lstStyle/>
                    <a:p>
                      <a:pPr>
                        <a:lnSpc>
                          <a:spcPct val="115000"/>
                        </a:lnSpc>
                        <a:spcAft>
                          <a:spcPts val="0"/>
                        </a:spcAft>
                      </a:pPr>
                      <a:r>
                        <a:rPr lang="en-ZA" sz="1600" dirty="0">
                          <a:solidFill>
                            <a:schemeClr val="tx1"/>
                          </a:solidFill>
                          <a:effectLst/>
                        </a:rPr>
                        <a:t>Housing &amp; Sustainable Human Settlements</a:t>
                      </a:r>
                      <a:endParaRPr lang="en-ZA" sz="1600" dirty="0">
                        <a:solidFill>
                          <a:schemeClr val="tx1"/>
                        </a:solidFill>
                        <a:effectLst/>
                        <a:latin typeface="Calibri"/>
                        <a:ea typeface="Calibri"/>
                        <a:cs typeface="Times New Roman"/>
                      </a:endParaRPr>
                    </a:p>
                  </a:txBody>
                  <a:tcPr marL="43983" marR="4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600">
                          <a:solidFill>
                            <a:schemeClr val="tx1"/>
                          </a:solidFill>
                          <a:effectLst/>
                        </a:rPr>
                        <a:t> </a:t>
                      </a:r>
                      <a:endParaRPr lang="en-ZA" sz="1600">
                        <a:solidFill>
                          <a:schemeClr val="tx1"/>
                        </a:solidFill>
                        <a:effectLst/>
                        <a:latin typeface="Calibri"/>
                        <a:ea typeface="Calibri"/>
                        <a:cs typeface="Times New Roman"/>
                      </a:endParaRPr>
                    </a:p>
                  </a:txBody>
                  <a:tcPr marL="43983" marR="4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55347">
                <a:tc>
                  <a:txBody>
                    <a:bodyPr/>
                    <a:lstStyle/>
                    <a:p>
                      <a:pPr marL="342900" lvl="0" indent="-342900" algn="just">
                        <a:spcAft>
                          <a:spcPts val="0"/>
                        </a:spcAft>
                        <a:buFont typeface="Symbol"/>
                        <a:buChar char=""/>
                      </a:pPr>
                      <a:r>
                        <a:rPr lang="en-ZA" sz="1600" b="0" dirty="0">
                          <a:solidFill>
                            <a:schemeClr val="tx1"/>
                          </a:solidFill>
                          <a:effectLst/>
                        </a:rPr>
                        <a:t>Consider building codes for climate change resilient houses (insulation, storm resilient, energy efficient, etc.)</a:t>
                      </a:r>
                    </a:p>
                    <a:p>
                      <a:pPr marL="342900" lvl="0" indent="-342900">
                        <a:lnSpc>
                          <a:spcPct val="115000"/>
                        </a:lnSpc>
                        <a:spcAft>
                          <a:spcPts val="0"/>
                        </a:spcAft>
                        <a:buFont typeface="Symbol"/>
                        <a:buChar char=""/>
                      </a:pPr>
                      <a:r>
                        <a:rPr lang="en-ZA" sz="1600" b="0" dirty="0">
                          <a:solidFill>
                            <a:schemeClr val="tx1"/>
                          </a:solidFill>
                          <a:effectLst/>
                        </a:rPr>
                        <a:t>Locate housing in locations less vulnerable </a:t>
                      </a:r>
                      <a:r>
                        <a:rPr lang="en-ZA" sz="1600" b="0" dirty="0" smtClean="0">
                          <a:solidFill>
                            <a:schemeClr val="tx1"/>
                          </a:solidFill>
                          <a:effectLst/>
                        </a:rPr>
                        <a:t>to</a:t>
                      </a:r>
                      <a:r>
                        <a:rPr lang="en-ZA" sz="1600" b="0" baseline="0" dirty="0" smtClean="0">
                          <a:solidFill>
                            <a:schemeClr val="tx1"/>
                          </a:solidFill>
                          <a:effectLst/>
                        </a:rPr>
                        <a:t> flash flooding</a:t>
                      </a:r>
                      <a:endParaRPr lang="en-ZA" sz="1600" b="0" dirty="0">
                        <a:solidFill>
                          <a:schemeClr val="tx1"/>
                        </a:solidFill>
                        <a:effectLst/>
                      </a:endParaRPr>
                    </a:p>
                    <a:p>
                      <a:pPr marL="342900" lvl="0" indent="-342900">
                        <a:lnSpc>
                          <a:spcPct val="115000"/>
                        </a:lnSpc>
                        <a:spcAft>
                          <a:spcPts val="0"/>
                        </a:spcAft>
                        <a:buFont typeface="Symbol"/>
                        <a:buChar char=""/>
                      </a:pPr>
                      <a:r>
                        <a:rPr lang="en-ZA" sz="1600" b="0" dirty="0">
                          <a:solidFill>
                            <a:schemeClr val="tx1"/>
                          </a:solidFill>
                          <a:effectLst/>
                        </a:rPr>
                        <a:t>Avoid zoning any new housing projects in areas at risk of future sea level rise and coastal </a:t>
                      </a:r>
                      <a:r>
                        <a:rPr lang="en-ZA" sz="1600" b="0" dirty="0" smtClean="0">
                          <a:solidFill>
                            <a:schemeClr val="tx1"/>
                          </a:solidFill>
                          <a:effectLst/>
                        </a:rPr>
                        <a:t>flooding</a:t>
                      </a:r>
                      <a:endParaRPr lang="en-ZA" sz="1600" b="0" dirty="0">
                        <a:solidFill>
                          <a:schemeClr val="tx1"/>
                        </a:solidFill>
                        <a:effectLst/>
                      </a:endParaRPr>
                    </a:p>
                    <a:p>
                      <a:pPr marL="342900" lvl="0" indent="-342900">
                        <a:lnSpc>
                          <a:spcPct val="115000"/>
                        </a:lnSpc>
                        <a:spcAft>
                          <a:spcPts val="0"/>
                        </a:spcAft>
                        <a:buFont typeface="Symbol"/>
                        <a:buChar char=""/>
                      </a:pPr>
                      <a:r>
                        <a:rPr lang="en-ZA" sz="1600" b="0" dirty="0">
                          <a:solidFill>
                            <a:schemeClr val="tx1"/>
                          </a:solidFill>
                          <a:effectLst/>
                        </a:rPr>
                        <a:t>Develop an early warning systems for communities in </a:t>
                      </a:r>
                      <a:r>
                        <a:rPr lang="en-ZA" sz="1600" b="0" dirty="0" smtClean="0">
                          <a:solidFill>
                            <a:schemeClr val="tx1"/>
                          </a:solidFill>
                          <a:effectLst/>
                        </a:rPr>
                        <a:t>flood or fire risk areas</a:t>
                      </a:r>
                      <a:endParaRPr lang="en-ZA" sz="1600" b="0" dirty="0">
                        <a:solidFill>
                          <a:schemeClr val="tx1"/>
                        </a:solidFill>
                        <a:effectLst/>
                      </a:endParaRPr>
                    </a:p>
                    <a:p>
                      <a:pPr marL="342900" lvl="0" indent="-342900">
                        <a:lnSpc>
                          <a:spcPct val="115000"/>
                        </a:lnSpc>
                        <a:spcAft>
                          <a:spcPts val="0"/>
                        </a:spcAft>
                        <a:buFont typeface="Symbol"/>
                        <a:buChar char=""/>
                      </a:pPr>
                      <a:r>
                        <a:rPr lang="en-ZA" sz="1600" b="0" dirty="0">
                          <a:solidFill>
                            <a:schemeClr val="tx1"/>
                          </a:solidFill>
                          <a:effectLst/>
                        </a:rPr>
                        <a:t>Promote access to safe energy sources to avoid risk of fire from paraffin lamps, candles, etc.</a:t>
                      </a:r>
                    </a:p>
                    <a:p>
                      <a:pPr marL="342900" lvl="0" indent="-342900">
                        <a:lnSpc>
                          <a:spcPct val="115000"/>
                        </a:lnSpc>
                        <a:spcAft>
                          <a:spcPts val="0"/>
                        </a:spcAft>
                        <a:buFont typeface="Symbol"/>
                        <a:buChar char=""/>
                      </a:pPr>
                      <a:r>
                        <a:rPr lang="en-ZA" sz="1600" b="0" dirty="0">
                          <a:solidFill>
                            <a:schemeClr val="tx1"/>
                          </a:solidFill>
                          <a:effectLst/>
                        </a:rPr>
                        <a:t>Promote conservation of open space areas particularly in flood probe </a:t>
                      </a:r>
                      <a:r>
                        <a:rPr lang="en-ZA" sz="1600" b="0" dirty="0" smtClean="0">
                          <a:solidFill>
                            <a:schemeClr val="tx1"/>
                          </a:solidFill>
                          <a:effectLst/>
                        </a:rPr>
                        <a:t>areas</a:t>
                      </a:r>
                      <a:endParaRPr lang="en-ZA" sz="1600" b="0" dirty="0">
                        <a:solidFill>
                          <a:schemeClr val="tx1"/>
                        </a:solidFill>
                        <a:effectLst/>
                      </a:endParaRPr>
                    </a:p>
                  </a:txBody>
                  <a:tcPr marL="43983" marR="4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spcAft>
                          <a:spcPts val="0"/>
                        </a:spcAft>
                        <a:buFont typeface="Symbol"/>
                        <a:buChar char=""/>
                        <a:tabLst>
                          <a:tab pos="228600" algn="l"/>
                        </a:tabLst>
                      </a:pPr>
                      <a:r>
                        <a:rPr lang="en-ZA" sz="1600" b="0" dirty="0">
                          <a:solidFill>
                            <a:schemeClr val="tx1"/>
                          </a:solidFill>
                          <a:effectLst/>
                        </a:rPr>
                        <a:t>Promote energy efficient homes</a:t>
                      </a:r>
                    </a:p>
                    <a:p>
                      <a:pPr marL="342900" lvl="0" indent="-342900" algn="just">
                        <a:spcAft>
                          <a:spcPts val="0"/>
                        </a:spcAft>
                        <a:buFont typeface="Symbol"/>
                        <a:buChar char=""/>
                        <a:tabLst>
                          <a:tab pos="228600" algn="l"/>
                        </a:tabLst>
                      </a:pPr>
                      <a:r>
                        <a:rPr lang="en-ZA" sz="1600" b="0" dirty="0">
                          <a:solidFill>
                            <a:schemeClr val="tx1"/>
                          </a:solidFill>
                          <a:effectLst/>
                        </a:rPr>
                        <a:t>Develop a BCMM Renewable Energy Policy (e.g. solar geysers, PV, insulation, etc.)</a:t>
                      </a:r>
                    </a:p>
                    <a:p>
                      <a:pPr marL="342900" lvl="0" indent="-342900" algn="just">
                        <a:spcAft>
                          <a:spcPts val="0"/>
                        </a:spcAft>
                        <a:buFont typeface="Symbol"/>
                        <a:buChar char=""/>
                        <a:tabLst>
                          <a:tab pos="228600" algn="l"/>
                        </a:tabLst>
                      </a:pPr>
                      <a:r>
                        <a:rPr lang="en-ZA" sz="1600" b="0" dirty="0">
                          <a:solidFill>
                            <a:schemeClr val="tx1"/>
                          </a:solidFill>
                          <a:effectLst/>
                        </a:rPr>
                        <a:t>Investigate co-funding of renewable energy through carbon credits</a:t>
                      </a:r>
                    </a:p>
                    <a:p>
                      <a:pPr marL="342900" lvl="0" indent="-342900" algn="just">
                        <a:spcAft>
                          <a:spcPts val="0"/>
                        </a:spcAft>
                        <a:buFont typeface="Symbol"/>
                        <a:buChar char=""/>
                        <a:tabLst>
                          <a:tab pos="228600" algn="l"/>
                        </a:tabLst>
                      </a:pPr>
                      <a:r>
                        <a:rPr lang="en-ZA" sz="1600" b="0" dirty="0">
                          <a:solidFill>
                            <a:schemeClr val="tx1"/>
                          </a:solidFill>
                          <a:effectLst/>
                        </a:rPr>
                        <a:t>Locate houses near RE projects (e.g. bio-fuels, solar parks, etc.)</a:t>
                      </a:r>
                    </a:p>
                    <a:p>
                      <a:pPr marL="342900" lvl="0" indent="-342900" algn="just">
                        <a:spcAft>
                          <a:spcPts val="0"/>
                        </a:spcAft>
                        <a:buFont typeface="Symbol"/>
                        <a:buChar char=""/>
                        <a:tabLst>
                          <a:tab pos="228600" algn="l"/>
                        </a:tabLst>
                      </a:pPr>
                      <a:r>
                        <a:rPr lang="en-ZA" sz="1600" b="0" dirty="0">
                          <a:solidFill>
                            <a:schemeClr val="tx1"/>
                          </a:solidFill>
                          <a:effectLst/>
                        </a:rPr>
                        <a:t>Consider commonage areas for RE </a:t>
                      </a:r>
                      <a:r>
                        <a:rPr lang="en-ZA" sz="1600" b="0" dirty="0" smtClean="0">
                          <a:solidFill>
                            <a:schemeClr val="tx1"/>
                          </a:solidFill>
                          <a:effectLst/>
                        </a:rPr>
                        <a:t>projects</a:t>
                      </a:r>
                      <a:endParaRPr lang="en-ZA" sz="1600" b="0" dirty="0">
                        <a:solidFill>
                          <a:schemeClr val="tx1"/>
                        </a:solidFill>
                        <a:effectLst/>
                      </a:endParaRPr>
                    </a:p>
                  </a:txBody>
                  <a:tcPr marL="43983" marR="4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292278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ADAPTATION AND MITIGATION RESPONSES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62092883"/>
              </p:ext>
            </p:extLst>
          </p:nvPr>
        </p:nvGraphicFramePr>
        <p:xfrm>
          <a:off x="275163" y="2311400"/>
          <a:ext cx="6900337" cy="2523744"/>
        </p:xfrm>
        <a:graphic>
          <a:graphicData uri="http://schemas.openxmlformats.org/drawingml/2006/table">
            <a:tbl>
              <a:tblPr firstRow="1" firstCol="1" bandRow="1">
                <a:tableStyleId>{5C22544A-7EE6-4342-B048-85BDC9FD1C3A}</a:tableStyleId>
              </a:tblPr>
              <a:tblGrid>
                <a:gridCol w="2810937"/>
                <a:gridCol w="4089400"/>
              </a:tblGrid>
              <a:tr h="122428">
                <a:tc>
                  <a:txBody>
                    <a:bodyPr/>
                    <a:lstStyle/>
                    <a:p>
                      <a:pPr algn="ctr">
                        <a:lnSpc>
                          <a:spcPct val="115000"/>
                        </a:lnSpc>
                        <a:spcAft>
                          <a:spcPts val="0"/>
                        </a:spcAft>
                      </a:pPr>
                      <a:r>
                        <a:rPr lang="en-ZA" sz="1600" dirty="0">
                          <a:solidFill>
                            <a:schemeClr val="tx1"/>
                          </a:solidFill>
                          <a:effectLst/>
                        </a:rPr>
                        <a:t>Adaptation</a:t>
                      </a:r>
                      <a:endParaRPr lang="en-ZA" sz="1600" dirty="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600">
                          <a:solidFill>
                            <a:schemeClr val="tx1"/>
                          </a:solidFill>
                          <a:effectLst/>
                        </a:rPr>
                        <a:t>Mitigation</a:t>
                      </a:r>
                      <a:endParaRPr lang="en-ZA" sz="160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2176">
                <a:tc>
                  <a:txBody>
                    <a:bodyPr/>
                    <a:lstStyle/>
                    <a:p>
                      <a:pPr>
                        <a:lnSpc>
                          <a:spcPct val="115000"/>
                        </a:lnSpc>
                        <a:spcAft>
                          <a:spcPts val="0"/>
                        </a:spcAft>
                      </a:pPr>
                      <a:r>
                        <a:rPr lang="en-ZA" sz="1600" dirty="0">
                          <a:solidFill>
                            <a:schemeClr val="tx1"/>
                          </a:solidFill>
                          <a:effectLst/>
                        </a:rPr>
                        <a:t>Waste management</a:t>
                      </a:r>
                      <a:endParaRPr lang="en-ZA" sz="1600" dirty="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600">
                          <a:solidFill>
                            <a:schemeClr val="tx1"/>
                          </a:solidFill>
                          <a:effectLst/>
                        </a:rPr>
                        <a:t> </a:t>
                      </a:r>
                      <a:endParaRPr lang="en-ZA" sz="160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96878">
                <a:tc>
                  <a:txBody>
                    <a:bodyPr/>
                    <a:lstStyle/>
                    <a:p>
                      <a:pPr marL="342900" lvl="0" indent="-342900">
                        <a:lnSpc>
                          <a:spcPct val="115000"/>
                        </a:lnSpc>
                        <a:spcAft>
                          <a:spcPts val="0"/>
                        </a:spcAft>
                        <a:buFont typeface="Symbol"/>
                        <a:buChar char=""/>
                      </a:pPr>
                      <a:r>
                        <a:rPr lang="en-ZA" sz="1600" b="0" dirty="0">
                          <a:solidFill>
                            <a:schemeClr val="tx1"/>
                          </a:solidFill>
                          <a:effectLst/>
                        </a:rPr>
                        <a:t>Promote waste minimization through reduction, re-use and recycling of waste.</a:t>
                      </a:r>
                    </a:p>
                    <a:p>
                      <a:pPr>
                        <a:lnSpc>
                          <a:spcPct val="115000"/>
                        </a:lnSpc>
                        <a:spcAft>
                          <a:spcPts val="0"/>
                        </a:spcAft>
                      </a:pPr>
                      <a:r>
                        <a:rPr lang="en-ZA" sz="1600" dirty="0">
                          <a:solidFill>
                            <a:schemeClr val="tx1"/>
                          </a:solidFill>
                          <a:effectLst/>
                        </a:rPr>
                        <a:t> </a:t>
                      </a:r>
                    </a:p>
                    <a:p>
                      <a:pPr>
                        <a:lnSpc>
                          <a:spcPct val="115000"/>
                        </a:lnSpc>
                        <a:spcAft>
                          <a:spcPts val="0"/>
                        </a:spcAft>
                      </a:pPr>
                      <a:r>
                        <a:rPr lang="en-ZA" sz="1600" dirty="0">
                          <a:solidFill>
                            <a:schemeClr val="tx1"/>
                          </a:solidFill>
                          <a:effectLst/>
                        </a:rPr>
                        <a:t> </a:t>
                      </a:r>
                      <a:endParaRPr lang="en-ZA" sz="1600" dirty="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Symbol"/>
                        <a:buChar char=""/>
                      </a:pPr>
                      <a:r>
                        <a:rPr lang="en-ZA" sz="1600" dirty="0">
                          <a:solidFill>
                            <a:schemeClr val="tx1"/>
                          </a:solidFill>
                          <a:effectLst/>
                        </a:rPr>
                        <a:t>Promote the correct disposal waste to improve emissions</a:t>
                      </a:r>
                    </a:p>
                    <a:p>
                      <a:pPr marL="342900" lvl="0" indent="-342900">
                        <a:lnSpc>
                          <a:spcPct val="115000"/>
                        </a:lnSpc>
                        <a:spcAft>
                          <a:spcPts val="0"/>
                        </a:spcAft>
                        <a:buFont typeface="Symbol"/>
                        <a:buChar char=""/>
                      </a:pPr>
                      <a:r>
                        <a:rPr lang="en-ZA" sz="1600" dirty="0">
                          <a:solidFill>
                            <a:schemeClr val="tx1"/>
                          </a:solidFill>
                          <a:effectLst/>
                        </a:rPr>
                        <a:t>Consider methane capture from landfill sites and conversion to energy</a:t>
                      </a:r>
                    </a:p>
                    <a:p>
                      <a:pPr marL="342900" lvl="0" indent="-342900">
                        <a:lnSpc>
                          <a:spcPct val="115000"/>
                        </a:lnSpc>
                        <a:spcAft>
                          <a:spcPts val="0"/>
                        </a:spcAft>
                        <a:buFont typeface="Symbol"/>
                        <a:buChar char=""/>
                      </a:pPr>
                      <a:r>
                        <a:rPr lang="en-ZA" sz="1600" dirty="0">
                          <a:solidFill>
                            <a:schemeClr val="tx1"/>
                          </a:solidFill>
                          <a:effectLst/>
                        </a:rPr>
                        <a:t>Demand Side Management (DSM) activities and waste recycling to reduce landfill related methane </a:t>
                      </a:r>
                      <a:r>
                        <a:rPr lang="en-ZA" sz="1600" dirty="0" smtClean="0">
                          <a:solidFill>
                            <a:schemeClr val="tx1"/>
                          </a:solidFill>
                          <a:effectLst/>
                        </a:rPr>
                        <a:t>emissions</a:t>
                      </a:r>
                      <a:endParaRPr lang="en-ZA" sz="1600" dirty="0">
                        <a:solidFill>
                          <a:schemeClr val="tx1"/>
                        </a:solidFill>
                        <a:effectLst/>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45652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ADAPTATION AND MITIGATION RESPONSES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914710262"/>
              </p:ext>
            </p:extLst>
          </p:nvPr>
        </p:nvGraphicFramePr>
        <p:xfrm>
          <a:off x="262463" y="2398268"/>
          <a:ext cx="6951137" cy="1962912"/>
        </p:xfrm>
        <a:graphic>
          <a:graphicData uri="http://schemas.openxmlformats.org/drawingml/2006/table">
            <a:tbl>
              <a:tblPr firstRow="1" firstCol="1" bandRow="1">
                <a:tableStyleId>{5C22544A-7EE6-4342-B048-85BDC9FD1C3A}</a:tableStyleId>
              </a:tblPr>
              <a:tblGrid>
                <a:gridCol w="5011049"/>
                <a:gridCol w="1940088"/>
              </a:tblGrid>
              <a:tr h="162176">
                <a:tc>
                  <a:txBody>
                    <a:bodyPr/>
                    <a:lstStyle/>
                    <a:p>
                      <a:pPr algn="ctr">
                        <a:lnSpc>
                          <a:spcPct val="115000"/>
                        </a:lnSpc>
                        <a:spcAft>
                          <a:spcPts val="0"/>
                        </a:spcAft>
                      </a:pPr>
                      <a:r>
                        <a:rPr lang="en-ZA" sz="1600" dirty="0">
                          <a:solidFill>
                            <a:schemeClr val="tx1"/>
                          </a:solidFill>
                          <a:effectLst/>
                        </a:rPr>
                        <a:t>Adaptation</a:t>
                      </a:r>
                      <a:endParaRPr lang="en-ZA" sz="1600" dirty="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600">
                          <a:solidFill>
                            <a:schemeClr val="tx1"/>
                          </a:solidFill>
                          <a:effectLst/>
                        </a:rPr>
                        <a:t>Mitigation</a:t>
                      </a:r>
                      <a:endParaRPr lang="en-ZA" sz="160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2176">
                <a:tc>
                  <a:txBody>
                    <a:bodyPr/>
                    <a:lstStyle/>
                    <a:p>
                      <a:pPr>
                        <a:lnSpc>
                          <a:spcPct val="115000"/>
                        </a:lnSpc>
                        <a:spcAft>
                          <a:spcPts val="0"/>
                        </a:spcAft>
                      </a:pPr>
                      <a:r>
                        <a:rPr lang="en-ZA" sz="1600" dirty="0">
                          <a:solidFill>
                            <a:schemeClr val="tx1"/>
                          </a:solidFill>
                          <a:effectLst/>
                        </a:rPr>
                        <a:t>Municipal Health</a:t>
                      </a:r>
                      <a:endParaRPr lang="en-ZA" sz="1600" dirty="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600">
                          <a:solidFill>
                            <a:schemeClr val="tx1"/>
                          </a:solidFill>
                          <a:effectLst/>
                        </a:rPr>
                        <a:t> </a:t>
                      </a:r>
                      <a:endParaRPr lang="en-ZA" sz="160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7880">
                <a:tc>
                  <a:txBody>
                    <a:bodyPr/>
                    <a:lstStyle/>
                    <a:p>
                      <a:pPr marL="342900" lvl="0" indent="-342900">
                        <a:lnSpc>
                          <a:spcPct val="115000"/>
                        </a:lnSpc>
                        <a:spcAft>
                          <a:spcPts val="0"/>
                        </a:spcAft>
                        <a:buFont typeface="Symbol"/>
                        <a:buChar char=""/>
                      </a:pPr>
                      <a:r>
                        <a:rPr lang="en-ZA" sz="1600" b="0" dirty="0">
                          <a:solidFill>
                            <a:schemeClr val="tx1"/>
                          </a:solidFill>
                          <a:effectLst/>
                        </a:rPr>
                        <a:t>Implement a pollution warning system</a:t>
                      </a:r>
                    </a:p>
                    <a:p>
                      <a:pPr marL="342900" lvl="0" indent="-342900">
                        <a:lnSpc>
                          <a:spcPct val="115000"/>
                        </a:lnSpc>
                        <a:spcAft>
                          <a:spcPts val="0"/>
                        </a:spcAft>
                        <a:buFont typeface="Symbol"/>
                        <a:buChar char=""/>
                      </a:pPr>
                      <a:r>
                        <a:rPr lang="en-ZA" sz="1600" b="0" dirty="0">
                          <a:solidFill>
                            <a:schemeClr val="tx1"/>
                          </a:solidFill>
                          <a:effectLst/>
                        </a:rPr>
                        <a:t>Ensure an effective emergency response systems</a:t>
                      </a:r>
                    </a:p>
                    <a:p>
                      <a:pPr marL="342900" lvl="0" indent="-342900">
                        <a:lnSpc>
                          <a:spcPct val="115000"/>
                        </a:lnSpc>
                        <a:spcAft>
                          <a:spcPts val="0"/>
                        </a:spcAft>
                        <a:buFont typeface="Symbol"/>
                        <a:buChar char=""/>
                      </a:pPr>
                      <a:r>
                        <a:rPr lang="en-ZA" sz="1600" b="0" dirty="0">
                          <a:solidFill>
                            <a:schemeClr val="tx1"/>
                          </a:solidFill>
                          <a:effectLst/>
                        </a:rPr>
                        <a:t>Increase support for health facilities</a:t>
                      </a:r>
                    </a:p>
                    <a:p>
                      <a:pPr marL="342900" lvl="0" indent="-342900">
                        <a:lnSpc>
                          <a:spcPct val="115000"/>
                        </a:lnSpc>
                        <a:spcAft>
                          <a:spcPts val="0"/>
                        </a:spcAft>
                        <a:buFont typeface="Symbol"/>
                        <a:buChar char=""/>
                      </a:pPr>
                      <a:r>
                        <a:rPr lang="en-ZA" sz="1600" b="0" dirty="0">
                          <a:solidFill>
                            <a:schemeClr val="tx1"/>
                          </a:solidFill>
                          <a:effectLst/>
                        </a:rPr>
                        <a:t>A heat alert system warning of heat stress impacting the young and </a:t>
                      </a:r>
                      <a:r>
                        <a:rPr lang="en-ZA" sz="1600" b="0" dirty="0" smtClean="0">
                          <a:solidFill>
                            <a:schemeClr val="tx1"/>
                          </a:solidFill>
                          <a:effectLst/>
                        </a:rPr>
                        <a:t>elderly</a:t>
                      </a:r>
                      <a:endParaRPr lang="en-ZA" sz="1600" b="0" dirty="0">
                        <a:solidFill>
                          <a:schemeClr val="tx1"/>
                        </a:solidFill>
                        <a:effectLst/>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600" dirty="0">
                          <a:solidFill>
                            <a:schemeClr val="tx1"/>
                          </a:solidFill>
                          <a:effectLst/>
                        </a:rPr>
                        <a:t> </a:t>
                      </a:r>
                      <a:r>
                        <a:rPr lang="en-ZA" sz="1600" dirty="0" smtClean="0">
                          <a:solidFill>
                            <a:schemeClr val="tx1"/>
                          </a:solidFill>
                          <a:effectLst/>
                        </a:rPr>
                        <a:t>NA</a:t>
                      </a:r>
                      <a:endParaRPr lang="en-ZA" sz="1600" dirty="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4489826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ADAPTATION AND MITIGATION RESPONSES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2842860442"/>
              </p:ext>
            </p:extLst>
          </p:nvPr>
        </p:nvGraphicFramePr>
        <p:xfrm>
          <a:off x="313263" y="2053462"/>
          <a:ext cx="6760637" cy="4577597"/>
        </p:xfrm>
        <a:graphic>
          <a:graphicData uri="http://schemas.openxmlformats.org/drawingml/2006/table">
            <a:tbl>
              <a:tblPr firstRow="1" firstCol="1" bandRow="1">
                <a:tableStyleId>{5C22544A-7EE6-4342-B048-85BDC9FD1C3A}</a:tableStyleId>
              </a:tblPr>
              <a:tblGrid>
                <a:gridCol w="4246037"/>
                <a:gridCol w="2514600"/>
              </a:tblGrid>
              <a:tr h="254186">
                <a:tc>
                  <a:txBody>
                    <a:bodyPr/>
                    <a:lstStyle/>
                    <a:p>
                      <a:pPr algn="ctr">
                        <a:lnSpc>
                          <a:spcPct val="115000"/>
                        </a:lnSpc>
                        <a:spcAft>
                          <a:spcPts val="0"/>
                        </a:spcAft>
                      </a:pPr>
                      <a:r>
                        <a:rPr lang="en-ZA" sz="1600" dirty="0">
                          <a:solidFill>
                            <a:schemeClr val="tx1"/>
                          </a:solidFill>
                          <a:effectLst/>
                        </a:rPr>
                        <a:t>Adaptation</a:t>
                      </a:r>
                      <a:endParaRPr lang="en-ZA" sz="1600" dirty="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600">
                          <a:solidFill>
                            <a:schemeClr val="tx1"/>
                          </a:solidFill>
                          <a:effectLst/>
                        </a:rPr>
                        <a:t>Mitigation</a:t>
                      </a:r>
                      <a:endParaRPr lang="en-ZA" sz="160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186">
                <a:tc>
                  <a:txBody>
                    <a:bodyPr/>
                    <a:lstStyle/>
                    <a:p>
                      <a:pPr>
                        <a:lnSpc>
                          <a:spcPct val="115000"/>
                        </a:lnSpc>
                        <a:spcAft>
                          <a:spcPts val="0"/>
                        </a:spcAft>
                      </a:pPr>
                      <a:r>
                        <a:rPr lang="en-ZA" sz="1600" dirty="0">
                          <a:solidFill>
                            <a:schemeClr val="tx1"/>
                          </a:solidFill>
                          <a:effectLst/>
                        </a:rPr>
                        <a:t>Spatial planning</a:t>
                      </a:r>
                      <a:endParaRPr lang="en-ZA" sz="1600" dirty="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600">
                          <a:solidFill>
                            <a:schemeClr val="tx1"/>
                          </a:solidFill>
                          <a:effectLst/>
                        </a:rPr>
                        <a:t> </a:t>
                      </a:r>
                      <a:endParaRPr lang="en-ZA" sz="1600">
                        <a:solidFill>
                          <a:schemeClr val="tx1"/>
                        </a:solidFill>
                        <a:effectLst/>
                        <a:latin typeface="Calibri"/>
                        <a:ea typeface="Calibri"/>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16765">
                <a:tc>
                  <a:txBody>
                    <a:bodyPr/>
                    <a:lstStyle/>
                    <a:p>
                      <a:pPr marL="342900" lvl="0" indent="-342900" algn="just">
                        <a:spcAft>
                          <a:spcPts val="0"/>
                        </a:spcAft>
                        <a:buFont typeface="Symbol"/>
                        <a:buChar char=""/>
                      </a:pPr>
                      <a:r>
                        <a:rPr lang="en-ZA" sz="1600" b="0" dirty="0">
                          <a:solidFill>
                            <a:schemeClr val="tx1"/>
                          </a:solidFill>
                          <a:effectLst/>
                        </a:rPr>
                        <a:t>Establish buffer zones prone climate change risks such as flooding and sea level rise</a:t>
                      </a: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ZA" sz="1600" b="0" dirty="0" smtClean="0">
                          <a:solidFill>
                            <a:schemeClr val="tx1"/>
                          </a:solidFill>
                          <a:effectLst/>
                        </a:rPr>
                        <a:t>Promotion of higher-density and mixed-use forms of development. </a:t>
                      </a:r>
                      <a:r>
                        <a:rPr lang="en-GB" sz="1600" b="0" dirty="0" smtClean="0">
                          <a:solidFill>
                            <a:schemeClr val="tx1"/>
                          </a:solidFill>
                          <a:effectLst/>
                        </a:rPr>
                        <a:t> </a:t>
                      </a:r>
                      <a:endParaRPr lang="en-ZA" sz="1600" b="0" dirty="0" smtClean="0">
                        <a:solidFill>
                          <a:schemeClr val="tx1"/>
                        </a:solidFill>
                        <a:effectLst/>
                        <a:latin typeface="+mn-lt"/>
                        <a:ea typeface="Times New Roman"/>
                        <a:cs typeface="Times New Roman"/>
                      </a:endParaRPr>
                    </a:p>
                    <a:p>
                      <a:pPr marL="342900" lvl="0" indent="-342900" algn="just">
                        <a:spcAft>
                          <a:spcPts val="0"/>
                        </a:spcAft>
                        <a:buFont typeface="Symbol"/>
                        <a:buChar char=""/>
                      </a:pPr>
                      <a:r>
                        <a:rPr lang="en-ZA" sz="1600" b="0" dirty="0" smtClean="0">
                          <a:solidFill>
                            <a:schemeClr val="tx1"/>
                          </a:solidFill>
                          <a:effectLst/>
                        </a:rPr>
                        <a:t>Retain </a:t>
                      </a:r>
                      <a:r>
                        <a:rPr lang="en-ZA" sz="1600" b="0" dirty="0">
                          <a:solidFill>
                            <a:schemeClr val="tx1"/>
                          </a:solidFill>
                          <a:effectLst/>
                        </a:rPr>
                        <a:t>natural barriers (e.g. coastal dune systems)</a:t>
                      </a:r>
                    </a:p>
                    <a:p>
                      <a:pPr marL="342900" lvl="0" indent="-342900" algn="just">
                        <a:spcAft>
                          <a:spcPts val="0"/>
                        </a:spcAft>
                        <a:buFont typeface="Symbol"/>
                        <a:buChar char=""/>
                      </a:pPr>
                      <a:r>
                        <a:rPr lang="en-ZA" sz="1600" b="0" dirty="0">
                          <a:solidFill>
                            <a:schemeClr val="tx1"/>
                          </a:solidFill>
                          <a:effectLst/>
                        </a:rPr>
                        <a:t>Demarcate z</a:t>
                      </a:r>
                      <a:r>
                        <a:rPr lang="en-GB" sz="1600" b="0" dirty="0">
                          <a:solidFill>
                            <a:schemeClr val="tx1"/>
                          </a:solidFill>
                          <a:effectLst/>
                        </a:rPr>
                        <a:t>ones of sensitive, vulnerable, highly dynamic and stressed ecosystems in the BCMM area – by ecosystem type (e.g. wetland, dunes etc.)</a:t>
                      </a:r>
                      <a:endParaRPr lang="en-ZA" sz="1600" b="0" dirty="0">
                        <a:solidFill>
                          <a:schemeClr val="tx1"/>
                        </a:solidFill>
                        <a:effectLst/>
                      </a:endParaRPr>
                    </a:p>
                    <a:p>
                      <a:pPr marL="342900" marR="0" lvl="0" indent="-342900" algn="just" defTabSz="914400" rtl="0" eaLnBrk="1" fontAlgn="auto" latinLnBrk="0" hangingPunct="1">
                        <a:lnSpc>
                          <a:spcPct val="100000"/>
                        </a:lnSpc>
                        <a:spcBef>
                          <a:spcPts val="0"/>
                        </a:spcBef>
                        <a:spcAft>
                          <a:spcPts val="0"/>
                        </a:spcAft>
                        <a:buClrTx/>
                        <a:buSzTx/>
                        <a:buFont typeface="Symbol"/>
                        <a:buChar char=""/>
                        <a:tabLst/>
                        <a:defRPr/>
                      </a:pPr>
                      <a:r>
                        <a:rPr lang="en-GB" sz="1600" b="0" dirty="0" smtClean="0">
                          <a:solidFill>
                            <a:schemeClr val="tx1"/>
                          </a:solidFill>
                          <a:effectLst/>
                        </a:rPr>
                        <a:t>Map  high risk areas</a:t>
                      </a:r>
                    </a:p>
                    <a:p>
                      <a:pPr marL="342900" lvl="0" indent="-342900" algn="just">
                        <a:spcAft>
                          <a:spcPts val="0"/>
                        </a:spcAft>
                        <a:buFont typeface="Symbol"/>
                        <a:buChar char=""/>
                      </a:pPr>
                      <a:r>
                        <a:rPr lang="en-GB" sz="1600" b="0" dirty="0" smtClean="0">
                          <a:solidFill>
                            <a:schemeClr val="tx1"/>
                          </a:solidFill>
                          <a:effectLst/>
                        </a:rPr>
                        <a:t>Identify </a:t>
                      </a:r>
                      <a:r>
                        <a:rPr lang="en-GB" sz="1600" b="0" dirty="0">
                          <a:solidFill>
                            <a:schemeClr val="tx1"/>
                          </a:solidFill>
                          <a:effectLst/>
                        </a:rPr>
                        <a:t>communities and neighbourhoods that are vulnerable to climate </a:t>
                      </a:r>
                      <a:r>
                        <a:rPr lang="en-GB" sz="1600" b="0" dirty="0" smtClean="0">
                          <a:solidFill>
                            <a:schemeClr val="tx1"/>
                          </a:solidFill>
                          <a:effectLst/>
                        </a:rPr>
                        <a:t>change</a:t>
                      </a:r>
                    </a:p>
                    <a:p>
                      <a:pPr marL="342900" lvl="0" indent="-342900" algn="just">
                        <a:spcAft>
                          <a:spcPts val="0"/>
                        </a:spcAft>
                        <a:buFont typeface="Symbol"/>
                        <a:buChar char=""/>
                      </a:pPr>
                      <a:r>
                        <a:rPr lang="en-GB" sz="1600" b="1" dirty="0" smtClean="0">
                          <a:solidFill>
                            <a:schemeClr val="tx1"/>
                          </a:solidFill>
                          <a:effectLst/>
                        </a:rPr>
                        <a:t>Don’t approve development in high risk areas</a:t>
                      </a: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spcAft>
                          <a:spcPts val="0"/>
                        </a:spcAft>
                        <a:buFont typeface="Symbol"/>
                        <a:buChar char=""/>
                        <a:tabLst>
                          <a:tab pos="228600" algn="l"/>
                        </a:tabLst>
                      </a:pPr>
                      <a:r>
                        <a:rPr lang="en-ZA" sz="1600" b="0" dirty="0">
                          <a:solidFill>
                            <a:schemeClr val="tx1"/>
                          </a:solidFill>
                          <a:effectLst/>
                        </a:rPr>
                        <a:t>Identify areas where renewable energy resources are located (wind, solar, biomass, land suitable for bio-fuel crops, etc.).</a:t>
                      </a:r>
                    </a:p>
                    <a:p>
                      <a:pPr marL="342900" lvl="0" indent="-342900" algn="just">
                        <a:spcAft>
                          <a:spcPts val="0"/>
                        </a:spcAft>
                        <a:buFont typeface="Symbol"/>
                        <a:buChar char=""/>
                        <a:tabLst>
                          <a:tab pos="228600" algn="l"/>
                        </a:tabLst>
                      </a:pPr>
                      <a:r>
                        <a:rPr lang="en-ZA" sz="1600" b="0" dirty="0">
                          <a:solidFill>
                            <a:schemeClr val="tx1"/>
                          </a:solidFill>
                          <a:effectLst/>
                        </a:rPr>
                        <a:t>Denser settlements reduce emissions from transport.</a:t>
                      </a:r>
                    </a:p>
                    <a:p>
                      <a:pPr marL="450215" algn="just">
                        <a:spcAft>
                          <a:spcPts val="0"/>
                        </a:spcAft>
                      </a:pPr>
                      <a:r>
                        <a:rPr lang="en-GB" sz="1600" b="0" dirty="0">
                          <a:solidFill>
                            <a:schemeClr val="tx1"/>
                          </a:solidFill>
                          <a:effectLst/>
                        </a:rPr>
                        <a:t> </a:t>
                      </a:r>
                      <a:endParaRPr lang="en-ZA" sz="1600" b="0" dirty="0">
                        <a:solidFill>
                          <a:schemeClr val="tx1"/>
                        </a:solidFill>
                        <a:effectLst/>
                        <a:latin typeface="Arial"/>
                        <a:ea typeface="Times New Roman"/>
                        <a:cs typeface="Times New Roman"/>
                      </a:endParaRPr>
                    </a:p>
                  </a:txBody>
                  <a:tcPr marL="28297" marR="282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448982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CLIMATE CHANGE MANIFESTATIONS IN BCMM</a:t>
            </a:r>
            <a:endParaRPr lang="en-ZA" b="1" dirty="0"/>
          </a:p>
        </p:txBody>
      </p:sp>
      <p:sp>
        <p:nvSpPr>
          <p:cNvPr id="3" name="Content Placeholder 2"/>
          <p:cNvSpPr>
            <a:spLocks noGrp="1"/>
          </p:cNvSpPr>
          <p:nvPr>
            <p:ph idx="1"/>
          </p:nvPr>
        </p:nvSpPr>
        <p:spPr>
          <a:xfrm>
            <a:off x="290513" y="2271713"/>
            <a:ext cx="8193087" cy="4408487"/>
          </a:xfrm>
          <a:solidFill>
            <a:schemeClr val="bg1"/>
          </a:solidFill>
        </p:spPr>
        <p:txBody>
          <a:bodyPr/>
          <a:lstStyle/>
          <a:p>
            <a:pPr lvl="0"/>
            <a:r>
              <a:rPr lang="en-US" sz="1600" b="1" dirty="0">
                <a:solidFill>
                  <a:schemeClr val="tx1"/>
                </a:solidFill>
              </a:rPr>
              <a:t>Average monthly temperatures will increase by 1.5 to 2.5 </a:t>
            </a:r>
            <a:r>
              <a:rPr lang="en-US" sz="1600" b="1" dirty="0" smtClean="0">
                <a:solidFill>
                  <a:schemeClr val="tx1"/>
                </a:solidFill>
              </a:rPr>
              <a:t>degrees</a:t>
            </a:r>
            <a:endParaRPr lang="en-ZA" sz="1600" b="1" dirty="0">
              <a:solidFill>
                <a:schemeClr val="tx1"/>
              </a:solidFill>
            </a:endParaRPr>
          </a:p>
          <a:p>
            <a:pPr lvl="0"/>
            <a:r>
              <a:rPr lang="en-US" sz="1600" b="1" dirty="0">
                <a:solidFill>
                  <a:schemeClr val="tx1"/>
                </a:solidFill>
              </a:rPr>
              <a:t>There will be more extremely hot days and heat </a:t>
            </a:r>
            <a:r>
              <a:rPr lang="en-US" sz="1600" b="1" dirty="0" smtClean="0">
                <a:solidFill>
                  <a:schemeClr val="tx1"/>
                </a:solidFill>
              </a:rPr>
              <a:t>waves</a:t>
            </a:r>
            <a:endParaRPr lang="en-ZA" sz="1600" b="1" dirty="0">
              <a:solidFill>
                <a:schemeClr val="tx1"/>
              </a:solidFill>
            </a:endParaRPr>
          </a:p>
          <a:p>
            <a:pPr lvl="0"/>
            <a:r>
              <a:rPr lang="en-US" sz="1600" b="1" dirty="0">
                <a:solidFill>
                  <a:schemeClr val="tx1"/>
                </a:solidFill>
              </a:rPr>
              <a:t>Fewer cold/frost days	</a:t>
            </a:r>
            <a:endParaRPr lang="en-ZA" sz="1600" b="1" dirty="0">
              <a:solidFill>
                <a:schemeClr val="tx1"/>
              </a:solidFill>
            </a:endParaRPr>
          </a:p>
          <a:p>
            <a:pPr lvl="0"/>
            <a:r>
              <a:rPr lang="en-US" sz="1600" b="1" dirty="0">
                <a:solidFill>
                  <a:schemeClr val="tx1"/>
                </a:solidFill>
              </a:rPr>
              <a:t>Increased number of berg wind days</a:t>
            </a:r>
            <a:endParaRPr lang="en-ZA" sz="1600" b="1" dirty="0">
              <a:solidFill>
                <a:schemeClr val="tx1"/>
              </a:solidFill>
            </a:endParaRPr>
          </a:p>
          <a:p>
            <a:pPr lvl="0"/>
            <a:r>
              <a:rPr lang="en-US" sz="1600" b="1" dirty="0">
                <a:solidFill>
                  <a:schemeClr val="tx1"/>
                </a:solidFill>
              </a:rPr>
              <a:t>Annual average precipitation </a:t>
            </a:r>
            <a:r>
              <a:rPr lang="en-US" sz="1600" b="1" dirty="0" smtClean="0">
                <a:solidFill>
                  <a:schemeClr val="tx1"/>
                </a:solidFill>
              </a:rPr>
              <a:t>will generally increase, </a:t>
            </a:r>
            <a:r>
              <a:rPr lang="en-US" sz="1600" b="1" dirty="0">
                <a:solidFill>
                  <a:schemeClr val="tx1"/>
                </a:solidFill>
              </a:rPr>
              <a:t>BUT, the way in which precipitation occurs will change, namely: </a:t>
            </a:r>
            <a:endParaRPr lang="en-ZA" sz="1600" b="1" dirty="0">
              <a:solidFill>
                <a:schemeClr val="tx1"/>
              </a:solidFill>
            </a:endParaRPr>
          </a:p>
          <a:p>
            <a:pPr lvl="1"/>
            <a:r>
              <a:rPr lang="en-US" b="1" dirty="0">
                <a:solidFill>
                  <a:schemeClr val="tx1"/>
                </a:solidFill>
              </a:rPr>
              <a:t>Increased variability from year to </a:t>
            </a:r>
            <a:r>
              <a:rPr lang="en-US" b="1" dirty="0" smtClean="0">
                <a:solidFill>
                  <a:schemeClr val="tx1"/>
                </a:solidFill>
              </a:rPr>
              <a:t>year</a:t>
            </a:r>
            <a:endParaRPr lang="en-ZA" b="1" dirty="0">
              <a:solidFill>
                <a:schemeClr val="tx1"/>
              </a:solidFill>
            </a:endParaRPr>
          </a:p>
          <a:p>
            <a:pPr lvl="1"/>
            <a:r>
              <a:rPr lang="en-US" b="1" dirty="0">
                <a:solidFill>
                  <a:schemeClr val="tx1"/>
                </a:solidFill>
              </a:rPr>
              <a:t>Heavier, more intense </a:t>
            </a:r>
            <a:r>
              <a:rPr lang="en-US" b="1" dirty="0" smtClean="0">
                <a:solidFill>
                  <a:schemeClr val="tx1"/>
                </a:solidFill>
              </a:rPr>
              <a:t>rain</a:t>
            </a:r>
            <a:endParaRPr lang="en-ZA" b="1" dirty="0">
              <a:solidFill>
                <a:schemeClr val="tx1"/>
              </a:solidFill>
            </a:endParaRPr>
          </a:p>
          <a:p>
            <a:pPr lvl="1"/>
            <a:r>
              <a:rPr lang="en-US" b="1" dirty="0">
                <a:solidFill>
                  <a:schemeClr val="tx1"/>
                </a:solidFill>
              </a:rPr>
              <a:t>Higher likelihood of destructive </a:t>
            </a:r>
            <a:r>
              <a:rPr lang="en-US" b="1" dirty="0" smtClean="0">
                <a:solidFill>
                  <a:schemeClr val="tx1"/>
                </a:solidFill>
              </a:rPr>
              <a:t>storms</a:t>
            </a:r>
            <a:endParaRPr lang="en-ZA" b="1" dirty="0">
              <a:solidFill>
                <a:schemeClr val="tx1"/>
              </a:solidFill>
            </a:endParaRPr>
          </a:p>
          <a:p>
            <a:pPr lvl="1"/>
            <a:r>
              <a:rPr lang="en-US" b="1" dirty="0">
                <a:solidFill>
                  <a:schemeClr val="tx1"/>
                </a:solidFill>
              </a:rPr>
              <a:t>Shorter return period for </a:t>
            </a:r>
            <a:r>
              <a:rPr lang="en-US" b="1" dirty="0" smtClean="0">
                <a:solidFill>
                  <a:schemeClr val="tx1"/>
                </a:solidFill>
              </a:rPr>
              <a:t>floods</a:t>
            </a:r>
            <a:endParaRPr lang="en-ZA" b="1" dirty="0">
              <a:solidFill>
                <a:schemeClr val="tx1"/>
              </a:solidFill>
            </a:endParaRPr>
          </a:p>
          <a:p>
            <a:pPr lvl="1"/>
            <a:r>
              <a:rPr lang="en-US" b="1" dirty="0">
                <a:solidFill>
                  <a:schemeClr val="tx1"/>
                </a:solidFill>
              </a:rPr>
              <a:t>Between wet periods, Longer dry spells and increased likelihood/ severity of droughts	</a:t>
            </a:r>
            <a:endParaRPr lang="en-ZA" b="1" dirty="0">
              <a:solidFill>
                <a:schemeClr val="tx1"/>
              </a:solidFill>
            </a:endParaRPr>
          </a:p>
          <a:p>
            <a:r>
              <a:rPr lang="en-US" sz="1600" b="1" dirty="0" smtClean="0">
                <a:solidFill>
                  <a:schemeClr val="tx1"/>
                </a:solidFill>
              </a:rPr>
              <a:t>Sea </a:t>
            </a:r>
            <a:r>
              <a:rPr lang="en-US" sz="1600" b="1" dirty="0">
                <a:solidFill>
                  <a:schemeClr val="tx1"/>
                </a:solidFill>
              </a:rPr>
              <a:t>level rise coupled with high tides, storm surges and flooding will increase the chances of extreme high-water events, local inundation and coastal erosion</a:t>
            </a:r>
            <a:r>
              <a:rPr lang="en-US" sz="1600" b="1" dirty="0" smtClean="0">
                <a:solidFill>
                  <a:schemeClr val="tx1"/>
                </a:solidFill>
              </a:rPr>
              <a:t>.</a:t>
            </a:r>
            <a:endParaRPr lang="en-ZA" sz="1600" b="1" dirty="0">
              <a:solidFill>
                <a:schemeClr val="tx1"/>
              </a:solidFill>
            </a:endParaRPr>
          </a:p>
          <a:p>
            <a:endParaRPr lang="en-ZA" dirty="0"/>
          </a:p>
        </p:txBody>
      </p:sp>
    </p:spTree>
    <p:extLst>
      <p:ext uri="{BB962C8B-B14F-4D97-AF65-F5344CB8AC3E}">
        <p14:creationId xmlns:p14="http://schemas.microsoft.com/office/powerpoint/2010/main" val="690624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KEY ADAPTATION AND MITIGATION RESPONSES</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232512509"/>
              </p:ext>
            </p:extLst>
          </p:nvPr>
        </p:nvGraphicFramePr>
        <p:xfrm>
          <a:off x="355600" y="2271713"/>
          <a:ext cx="6921500" cy="4469892"/>
        </p:xfrm>
        <a:graphic>
          <a:graphicData uri="http://schemas.openxmlformats.org/drawingml/2006/table">
            <a:tbl>
              <a:tblPr firstRow="1" firstCol="1" bandRow="1">
                <a:tableStyleId>{5C22544A-7EE6-4342-B048-85BDC9FD1C3A}</a:tableStyleId>
              </a:tblPr>
              <a:tblGrid>
                <a:gridCol w="4498975"/>
                <a:gridCol w="2422525"/>
              </a:tblGrid>
              <a:tr h="146706">
                <a:tc>
                  <a:txBody>
                    <a:bodyPr/>
                    <a:lstStyle/>
                    <a:p>
                      <a:pPr algn="ctr">
                        <a:lnSpc>
                          <a:spcPct val="115000"/>
                        </a:lnSpc>
                        <a:spcAft>
                          <a:spcPts val="0"/>
                        </a:spcAft>
                      </a:pPr>
                      <a:r>
                        <a:rPr lang="en-ZA" sz="1400" dirty="0">
                          <a:solidFill>
                            <a:schemeClr val="tx1"/>
                          </a:solidFill>
                          <a:effectLst/>
                        </a:rPr>
                        <a:t>Adaptation</a:t>
                      </a:r>
                      <a:endParaRPr lang="en-ZA" sz="1400" dirty="0">
                        <a:solidFill>
                          <a:schemeClr val="tx1"/>
                        </a:solidFill>
                        <a:effectLst/>
                        <a:latin typeface="Calibri"/>
                        <a:ea typeface="Calibri"/>
                        <a:cs typeface="Times New Roman"/>
                      </a:endParaRPr>
                    </a:p>
                  </a:txBody>
                  <a:tcPr marL="57407" marR="574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400">
                          <a:solidFill>
                            <a:schemeClr val="tx1"/>
                          </a:solidFill>
                          <a:effectLst/>
                        </a:rPr>
                        <a:t>Mitigation</a:t>
                      </a:r>
                      <a:endParaRPr lang="en-ZA" sz="1400">
                        <a:solidFill>
                          <a:schemeClr val="tx1"/>
                        </a:solidFill>
                        <a:effectLst/>
                        <a:latin typeface="Calibri"/>
                        <a:ea typeface="Calibri"/>
                        <a:cs typeface="Times New Roman"/>
                      </a:endParaRPr>
                    </a:p>
                  </a:txBody>
                  <a:tcPr marL="57407" marR="574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6706">
                <a:tc>
                  <a:txBody>
                    <a:bodyPr/>
                    <a:lstStyle/>
                    <a:p>
                      <a:pPr>
                        <a:lnSpc>
                          <a:spcPct val="115000"/>
                        </a:lnSpc>
                        <a:spcAft>
                          <a:spcPts val="0"/>
                        </a:spcAft>
                      </a:pPr>
                      <a:r>
                        <a:rPr lang="en-ZA" sz="1400" dirty="0">
                          <a:solidFill>
                            <a:schemeClr val="tx1"/>
                          </a:solidFill>
                          <a:effectLst/>
                        </a:rPr>
                        <a:t>Water services</a:t>
                      </a:r>
                      <a:endParaRPr lang="en-ZA" sz="1400" dirty="0">
                        <a:solidFill>
                          <a:schemeClr val="tx1"/>
                        </a:solidFill>
                        <a:effectLst/>
                        <a:latin typeface="Calibri"/>
                        <a:ea typeface="Calibri"/>
                        <a:cs typeface="Times New Roman"/>
                      </a:endParaRPr>
                    </a:p>
                  </a:txBody>
                  <a:tcPr marL="57407" marR="574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a:solidFill>
                            <a:schemeClr val="tx1"/>
                          </a:solidFill>
                          <a:effectLst/>
                        </a:rPr>
                        <a:t> </a:t>
                      </a:r>
                      <a:endParaRPr lang="en-ZA" sz="1400">
                        <a:solidFill>
                          <a:schemeClr val="tx1"/>
                        </a:solidFill>
                        <a:effectLst/>
                        <a:latin typeface="Calibri"/>
                        <a:ea typeface="Calibri"/>
                        <a:cs typeface="Times New Roman"/>
                      </a:endParaRPr>
                    </a:p>
                  </a:txBody>
                  <a:tcPr marL="57407" marR="574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59414">
                <a:tc>
                  <a:txBody>
                    <a:bodyPr/>
                    <a:lstStyle/>
                    <a:p>
                      <a:pPr marL="342900" lvl="0" indent="-342900">
                        <a:lnSpc>
                          <a:spcPct val="115000"/>
                        </a:lnSpc>
                        <a:spcAft>
                          <a:spcPts val="0"/>
                        </a:spcAft>
                        <a:buFont typeface="Symbol"/>
                        <a:buChar char=""/>
                      </a:pPr>
                      <a:r>
                        <a:rPr lang="en-ZA" sz="1400" b="0" dirty="0">
                          <a:solidFill>
                            <a:schemeClr val="tx1"/>
                          </a:solidFill>
                          <a:effectLst/>
                        </a:rPr>
                        <a:t>Ensure that the impacts of climate change </a:t>
                      </a:r>
                      <a:r>
                        <a:rPr lang="en-ZA" sz="1400" b="0" dirty="0" smtClean="0">
                          <a:solidFill>
                            <a:schemeClr val="tx1"/>
                          </a:solidFill>
                          <a:effectLst/>
                        </a:rPr>
                        <a:t>included in WSDP</a:t>
                      </a:r>
                      <a:endParaRPr lang="en-ZA" sz="1400" b="0" dirty="0">
                        <a:solidFill>
                          <a:schemeClr val="tx1"/>
                        </a:solidFill>
                        <a:effectLst/>
                      </a:endParaRPr>
                    </a:p>
                    <a:p>
                      <a:pPr marL="342900" lvl="0" indent="-342900" algn="just">
                        <a:spcAft>
                          <a:spcPts val="0"/>
                        </a:spcAft>
                        <a:buFont typeface="Symbol"/>
                        <a:buChar char=""/>
                      </a:pPr>
                      <a:r>
                        <a:rPr lang="en-ZA" sz="1400" b="0" dirty="0">
                          <a:solidFill>
                            <a:schemeClr val="tx1"/>
                          </a:solidFill>
                          <a:effectLst/>
                        </a:rPr>
                        <a:t>Locate infrastructure in areas less susceptible to climate change impacts</a:t>
                      </a:r>
                    </a:p>
                    <a:p>
                      <a:pPr marL="342900" lvl="0" indent="-342900" algn="just">
                        <a:spcAft>
                          <a:spcPts val="0"/>
                        </a:spcAft>
                        <a:buFont typeface="Symbol"/>
                        <a:buChar char=""/>
                      </a:pPr>
                      <a:r>
                        <a:rPr lang="en-ZA" sz="1400" b="0" dirty="0">
                          <a:solidFill>
                            <a:schemeClr val="tx1"/>
                          </a:solidFill>
                          <a:effectLst/>
                        </a:rPr>
                        <a:t>Introduce more energy efficient technologies or strategies</a:t>
                      </a:r>
                    </a:p>
                    <a:p>
                      <a:pPr marL="342900" lvl="0" indent="-342900" algn="just">
                        <a:spcAft>
                          <a:spcPts val="0"/>
                        </a:spcAft>
                        <a:buFont typeface="Symbol"/>
                        <a:buChar char=""/>
                      </a:pPr>
                      <a:r>
                        <a:rPr lang="en-ZA" sz="1400" b="0" dirty="0">
                          <a:solidFill>
                            <a:schemeClr val="tx1"/>
                          </a:solidFill>
                          <a:effectLst/>
                        </a:rPr>
                        <a:t>Promote water conservation and recycling </a:t>
                      </a:r>
                    </a:p>
                    <a:p>
                      <a:pPr marL="342900" lvl="0" indent="-342900">
                        <a:lnSpc>
                          <a:spcPct val="115000"/>
                        </a:lnSpc>
                        <a:spcAft>
                          <a:spcPts val="0"/>
                        </a:spcAft>
                        <a:buFont typeface="Symbol"/>
                        <a:buChar char=""/>
                      </a:pPr>
                      <a:r>
                        <a:rPr lang="en-ZA" sz="1400" b="0" dirty="0">
                          <a:solidFill>
                            <a:schemeClr val="tx1"/>
                          </a:solidFill>
                          <a:effectLst/>
                        </a:rPr>
                        <a:t>Improved monitoring and forecasting systems for floods and storms is likely to be more cost effective than paying for the damage from flooding. </a:t>
                      </a:r>
                    </a:p>
                    <a:p>
                      <a:pPr marL="342900" lvl="0" indent="-342900">
                        <a:lnSpc>
                          <a:spcPct val="115000"/>
                        </a:lnSpc>
                        <a:spcAft>
                          <a:spcPts val="0"/>
                        </a:spcAft>
                        <a:buFont typeface="Symbol"/>
                        <a:buChar char=""/>
                      </a:pPr>
                      <a:r>
                        <a:rPr lang="en-ZA" sz="1400" b="0" dirty="0" smtClean="0">
                          <a:solidFill>
                            <a:schemeClr val="tx1"/>
                          </a:solidFill>
                          <a:effectLst/>
                        </a:rPr>
                        <a:t>Design </a:t>
                      </a:r>
                      <a:r>
                        <a:rPr lang="en-ZA" sz="1400" b="0" dirty="0">
                          <a:solidFill>
                            <a:schemeClr val="tx1"/>
                          </a:solidFill>
                          <a:effectLst/>
                        </a:rPr>
                        <a:t>of storm or flood resilient infrastructure and buildings</a:t>
                      </a:r>
                    </a:p>
                    <a:p>
                      <a:pPr marL="342900" lvl="0" indent="-342900">
                        <a:lnSpc>
                          <a:spcPct val="115000"/>
                        </a:lnSpc>
                        <a:spcAft>
                          <a:spcPts val="0"/>
                        </a:spcAft>
                        <a:buFont typeface="Symbol"/>
                        <a:buChar char=""/>
                      </a:pPr>
                      <a:r>
                        <a:rPr lang="en-ZA" sz="1400" b="0" dirty="0">
                          <a:solidFill>
                            <a:schemeClr val="tx1"/>
                          </a:solidFill>
                          <a:effectLst/>
                        </a:rPr>
                        <a:t>Promote rehabilitation of natural flood barriers, notably wetlands and river courses</a:t>
                      </a:r>
                    </a:p>
                    <a:p>
                      <a:pPr marL="342900" lvl="0" indent="-342900">
                        <a:lnSpc>
                          <a:spcPct val="115000"/>
                        </a:lnSpc>
                        <a:spcAft>
                          <a:spcPts val="0"/>
                        </a:spcAft>
                        <a:buFont typeface="Symbol"/>
                        <a:buChar char=""/>
                      </a:pPr>
                      <a:r>
                        <a:rPr lang="en-ZA" sz="1400" b="0" dirty="0">
                          <a:solidFill>
                            <a:schemeClr val="tx1"/>
                          </a:solidFill>
                          <a:effectLst/>
                        </a:rPr>
                        <a:t>Implementation of water conservation programmes in anticipation of changing drought frequencies. </a:t>
                      </a:r>
                    </a:p>
                    <a:p>
                      <a:pPr marL="450215" algn="just">
                        <a:spcAft>
                          <a:spcPts val="0"/>
                        </a:spcAft>
                      </a:pPr>
                      <a:r>
                        <a:rPr lang="en-GB" sz="1400" b="0" dirty="0">
                          <a:solidFill>
                            <a:schemeClr val="tx1"/>
                          </a:solidFill>
                          <a:effectLst/>
                        </a:rPr>
                        <a:t> </a:t>
                      </a:r>
                      <a:endParaRPr lang="en-ZA" sz="1400" b="0" dirty="0">
                        <a:solidFill>
                          <a:schemeClr val="tx1"/>
                        </a:solidFill>
                        <a:effectLst/>
                        <a:latin typeface="Arial"/>
                        <a:ea typeface="Times New Roman"/>
                        <a:cs typeface="Times New Roman"/>
                      </a:endParaRPr>
                    </a:p>
                  </a:txBody>
                  <a:tcPr marL="57407" marR="574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spcAft>
                          <a:spcPts val="0"/>
                        </a:spcAft>
                        <a:buFont typeface="Symbol"/>
                        <a:buChar char=""/>
                      </a:pPr>
                      <a:r>
                        <a:rPr lang="en-ZA" sz="1400" b="0" dirty="0">
                          <a:solidFill>
                            <a:schemeClr val="tx1"/>
                          </a:solidFill>
                          <a:effectLst/>
                        </a:rPr>
                        <a:t>Implement more energy efficient technologies</a:t>
                      </a:r>
                    </a:p>
                    <a:p>
                      <a:pPr marL="342900" lvl="0" indent="-342900" algn="just">
                        <a:spcAft>
                          <a:spcPts val="0"/>
                        </a:spcAft>
                        <a:buFont typeface="Symbol"/>
                        <a:buChar char=""/>
                      </a:pPr>
                      <a:r>
                        <a:rPr lang="en-ZA" sz="1400" b="0" dirty="0">
                          <a:solidFill>
                            <a:schemeClr val="tx1"/>
                          </a:solidFill>
                          <a:effectLst/>
                        </a:rPr>
                        <a:t>Identify and implement technologies that convert waste to energy (e.g. biogas)</a:t>
                      </a:r>
                    </a:p>
                    <a:p>
                      <a:pPr marL="342900" lvl="0" indent="-342900" algn="just">
                        <a:spcAft>
                          <a:spcPts val="0"/>
                        </a:spcAft>
                        <a:buFont typeface="Symbol"/>
                        <a:buChar char=""/>
                      </a:pPr>
                      <a:r>
                        <a:rPr lang="en-ZA" sz="1400" b="0" dirty="0">
                          <a:solidFill>
                            <a:schemeClr val="tx1"/>
                          </a:solidFill>
                          <a:effectLst/>
                        </a:rPr>
                        <a:t>Energy generation and carbon credits can fund technology</a:t>
                      </a:r>
                    </a:p>
                    <a:p>
                      <a:pPr marL="342900" lvl="0" indent="-342900" algn="just">
                        <a:spcAft>
                          <a:spcPts val="0"/>
                        </a:spcAft>
                        <a:buFont typeface="Symbol"/>
                        <a:buChar char=""/>
                      </a:pPr>
                      <a:r>
                        <a:rPr lang="en-ZA" sz="1400" b="0" dirty="0">
                          <a:solidFill>
                            <a:schemeClr val="tx1"/>
                          </a:solidFill>
                          <a:effectLst/>
                        </a:rPr>
                        <a:t>Increased water flows in the east may be an opportunity for hydro-power</a:t>
                      </a:r>
                      <a:endParaRPr lang="en-ZA" sz="1400" b="0" dirty="0">
                        <a:solidFill>
                          <a:schemeClr val="tx1"/>
                        </a:solidFill>
                        <a:effectLst/>
                        <a:latin typeface="Arial"/>
                        <a:ea typeface="Times New Roman"/>
                        <a:cs typeface="Times New Roman"/>
                      </a:endParaRPr>
                    </a:p>
                  </a:txBody>
                  <a:tcPr marL="57407" marR="574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88277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0"/>
            <a:ext cx="9055100" cy="685800"/>
          </a:xfrm>
        </p:spPr>
        <p:txBody>
          <a:bodyPr/>
          <a:lstStyle/>
          <a:p>
            <a:pPr lvl="1"/>
            <a:r>
              <a:rPr lang="en-GB" b="1" dirty="0" smtClean="0"/>
              <a:t>INSTITUTIONAL ARRANGEMENTS &amp; KEY RESPONSE FUNCTIONS</a:t>
            </a:r>
            <a:endParaRPr lang="en-ZA" dirty="0"/>
          </a:p>
        </p:txBody>
      </p:sp>
      <p:sp>
        <p:nvSpPr>
          <p:cNvPr id="3" name="Content Placeholder 2"/>
          <p:cNvSpPr>
            <a:spLocks noGrp="1"/>
          </p:cNvSpPr>
          <p:nvPr>
            <p:ph idx="1"/>
          </p:nvPr>
        </p:nvSpPr>
        <p:spPr/>
        <p:txBody>
          <a:bodyPr/>
          <a:lstStyle/>
          <a:p>
            <a:r>
              <a:rPr lang="en-US" sz="1600" dirty="0" smtClean="0">
                <a:solidFill>
                  <a:schemeClr val="tx1"/>
                </a:solidFill>
              </a:rPr>
              <a:t>IEM&amp;SD Unit - </a:t>
            </a:r>
            <a:r>
              <a:rPr lang="en-ZA" sz="1600" dirty="0" smtClean="0">
                <a:solidFill>
                  <a:schemeClr val="tx1"/>
                </a:solidFill>
              </a:rPr>
              <a:t>Chief </a:t>
            </a:r>
            <a:r>
              <a:rPr lang="en-ZA" sz="1600" dirty="0">
                <a:solidFill>
                  <a:schemeClr val="tx1"/>
                </a:solidFill>
              </a:rPr>
              <a:t>Biodiversity and Climate Change Section Manager.</a:t>
            </a:r>
          </a:p>
          <a:p>
            <a:r>
              <a:rPr lang="en-ZA" sz="1600" dirty="0" smtClean="0">
                <a:solidFill>
                  <a:schemeClr val="tx1"/>
                </a:solidFill>
              </a:rPr>
              <a:t>Other key functions:</a:t>
            </a:r>
            <a:endParaRPr lang="en-ZA" sz="1600" dirty="0">
              <a:solidFill>
                <a:schemeClr val="tx1"/>
              </a:solidFill>
            </a:endParaRPr>
          </a:p>
          <a:p>
            <a:pPr lvl="1"/>
            <a:r>
              <a:rPr lang="en-ZA" sz="1400" dirty="0">
                <a:solidFill>
                  <a:schemeClr val="tx1"/>
                </a:solidFill>
              </a:rPr>
              <a:t>Disaster </a:t>
            </a:r>
            <a:r>
              <a:rPr lang="en-ZA" sz="1400" dirty="0" smtClean="0">
                <a:solidFill>
                  <a:schemeClr val="tx1"/>
                </a:solidFill>
              </a:rPr>
              <a:t>management</a:t>
            </a:r>
          </a:p>
          <a:p>
            <a:pPr lvl="1"/>
            <a:r>
              <a:rPr lang="en-ZA" sz="1400" dirty="0" smtClean="0">
                <a:solidFill>
                  <a:schemeClr val="tx1"/>
                </a:solidFill>
              </a:rPr>
              <a:t>Health Services</a:t>
            </a:r>
            <a:endParaRPr lang="en-ZA" sz="1400" dirty="0">
              <a:solidFill>
                <a:schemeClr val="tx1"/>
              </a:solidFill>
            </a:endParaRPr>
          </a:p>
          <a:p>
            <a:pPr lvl="1"/>
            <a:r>
              <a:rPr lang="en-ZA" sz="1400" dirty="0" smtClean="0">
                <a:solidFill>
                  <a:schemeClr val="tx1"/>
                </a:solidFill>
              </a:rPr>
              <a:t>Engineering (water, sanitation electrical, transport, roads)</a:t>
            </a:r>
          </a:p>
          <a:p>
            <a:pPr lvl="1"/>
            <a:r>
              <a:rPr lang="en-ZA" sz="1400" dirty="0" smtClean="0">
                <a:solidFill>
                  <a:schemeClr val="tx1"/>
                </a:solidFill>
              </a:rPr>
              <a:t>Development planning</a:t>
            </a:r>
            <a:endParaRPr lang="en-ZA" sz="1400" dirty="0">
              <a:solidFill>
                <a:schemeClr val="tx1"/>
              </a:solidFill>
            </a:endParaRPr>
          </a:p>
          <a:p>
            <a:pPr lvl="1"/>
            <a:r>
              <a:rPr lang="en-ZA" sz="1400" dirty="0">
                <a:solidFill>
                  <a:schemeClr val="tx1"/>
                </a:solidFill>
              </a:rPr>
              <a:t>Conservation </a:t>
            </a:r>
            <a:r>
              <a:rPr lang="en-ZA" sz="1400" dirty="0" smtClean="0">
                <a:solidFill>
                  <a:schemeClr val="tx1"/>
                </a:solidFill>
              </a:rPr>
              <a:t>planning</a:t>
            </a:r>
          </a:p>
          <a:p>
            <a:pPr lvl="1"/>
            <a:r>
              <a:rPr lang="en-ZA" sz="1400" dirty="0" smtClean="0">
                <a:solidFill>
                  <a:schemeClr val="tx1"/>
                </a:solidFill>
              </a:rPr>
              <a:t>Waste management</a:t>
            </a:r>
          </a:p>
          <a:p>
            <a:pPr lvl="1"/>
            <a:r>
              <a:rPr lang="en-ZA" sz="1400" dirty="0" smtClean="0">
                <a:solidFill>
                  <a:schemeClr val="tx1"/>
                </a:solidFill>
              </a:rPr>
              <a:t>LED</a:t>
            </a:r>
            <a:endParaRPr lang="en-ZA" sz="1400" dirty="0">
              <a:solidFill>
                <a:schemeClr val="tx1"/>
              </a:solidFill>
            </a:endParaRPr>
          </a:p>
          <a:p>
            <a:r>
              <a:rPr lang="en-ZA" sz="1600" dirty="0" smtClean="0">
                <a:solidFill>
                  <a:schemeClr val="tx1"/>
                </a:solidFill>
              </a:rPr>
              <a:t>Close </a:t>
            </a:r>
            <a:r>
              <a:rPr lang="en-ZA" sz="1600" dirty="0">
                <a:solidFill>
                  <a:schemeClr val="tx1"/>
                </a:solidFill>
              </a:rPr>
              <a:t>coordination between the </a:t>
            </a:r>
            <a:r>
              <a:rPr lang="en-US" sz="1600" dirty="0" smtClean="0">
                <a:solidFill>
                  <a:schemeClr val="tx1"/>
                </a:solidFill>
              </a:rPr>
              <a:t>IEM&amp;SD Unit </a:t>
            </a:r>
            <a:r>
              <a:rPr lang="en-US" sz="1600" dirty="0">
                <a:solidFill>
                  <a:schemeClr val="tx1"/>
                </a:solidFill>
              </a:rPr>
              <a:t>and the above </a:t>
            </a:r>
            <a:r>
              <a:rPr lang="en-US" sz="1600" dirty="0" smtClean="0">
                <a:solidFill>
                  <a:schemeClr val="tx1"/>
                </a:solidFill>
              </a:rPr>
              <a:t>functions in particular.</a:t>
            </a:r>
            <a:endParaRPr lang="en-ZA" sz="1600" dirty="0">
              <a:solidFill>
                <a:schemeClr val="tx1"/>
              </a:solidFill>
            </a:endParaRPr>
          </a:p>
          <a:p>
            <a:r>
              <a:rPr lang="en-ZA" sz="1600" dirty="0" smtClean="0">
                <a:solidFill>
                  <a:schemeClr val="tx1"/>
                </a:solidFill>
              </a:rPr>
              <a:t>Develop </a:t>
            </a:r>
            <a:r>
              <a:rPr lang="en-ZA" sz="1600" dirty="0">
                <a:solidFill>
                  <a:schemeClr val="tx1"/>
                </a:solidFill>
              </a:rPr>
              <a:t>detailed Climate Change Action Plans (CCAPs) following the broad template provided below:</a:t>
            </a:r>
          </a:p>
          <a:p>
            <a:endParaRPr lang="en-ZA" sz="1600" dirty="0"/>
          </a:p>
        </p:txBody>
      </p:sp>
    </p:spTree>
    <p:extLst>
      <p:ext uri="{BB962C8B-B14F-4D97-AF65-F5344CB8AC3E}">
        <p14:creationId xmlns:p14="http://schemas.microsoft.com/office/powerpoint/2010/main" val="109589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0"/>
            <a:ext cx="9004300" cy="685800"/>
          </a:xfrm>
        </p:spPr>
        <p:txBody>
          <a:bodyPr/>
          <a:lstStyle/>
          <a:p>
            <a:r>
              <a:rPr lang="en-US" b="1" dirty="0" smtClean="0"/>
              <a:t>ADAPTATION &amp; MITIGATION: PROGRAMMATIC APPROACH TO RESPONSES</a:t>
            </a:r>
            <a:endParaRPr lang="en-ZA" b="1" dirty="0"/>
          </a:p>
        </p:txBody>
      </p:sp>
      <p:sp>
        <p:nvSpPr>
          <p:cNvPr id="3" name="TextBox 2"/>
          <p:cNvSpPr txBox="1"/>
          <p:nvPr/>
        </p:nvSpPr>
        <p:spPr>
          <a:xfrm>
            <a:off x="165100" y="2336801"/>
            <a:ext cx="8420100" cy="3662541"/>
          </a:xfrm>
          <a:prstGeom prst="rect">
            <a:avLst/>
          </a:prstGeom>
          <a:solidFill>
            <a:schemeClr val="bg1"/>
          </a:solidFill>
        </p:spPr>
        <p:txBody>
          <a:bodyPr wrap="square" rtlCol="0">
            <a:spAutoFit/>
          </a:bodyPr>
          <a:lstStyle/>
          <a:p>
            <a:r>
              <a:rPr lang="en-ZA" sz="1600" b="1" dirty="0" smtClean="0">
                <a:latin typeface="Arial" pitchFamily="34" charset="0"/>
                <a:cs typeface="Arial" pitchFamily="34" charset="0"/>
              </a:rPr>
              <a:t>CLIMATE CHANGE ACTION PLANS</a:t>
            </a:r>
          </a:p>
          <a:p>
            <a:endParaRPr lang="en-ZA" sz="1600" b="1" dirty="0" smtClean="0">
              <a:latin typeface="Arial" pitchFamily="34" charset="0"/>
              <a:cs typeface="Arial" pitchFamily="34" charset="0"/>
            </a:endParaRPr>
          </a:p>
          <a:p>
            <a:r>
              <a:rPr lang="en-ZA" sz="1600" b="1" dirty="0" smtClean="0">
                <a:latin typeface="+mn-lt"/>
                <a:cs typeface="Arial" pitchFamily="34" charset="0"/>
              </a:rPr>
              <a:t>ADAPTATION</a:t>
            </a:r>
          </a:p>
          <a:p>
            <a:pPr marL="285750" indent="-285750">
              <a:buFont typeface="Arial" pitchFamily="34" charset="0"/>
              <a:buChar char="•"/>
            </a:pPr>
            <a:r>
              <a:rPr lang="en-ZA" sz="1600" b="1" dirty="0">
                <a:latin typeface="+mn-lt"/>
              </a:rPr>
              <a:t>Coastal Infrastructure and </a:t>
            </a:r>
            <a:r>
              <a:rPr lang="en-ZA" sz="1600" b="1" dirty="0" smtClean="0">
                <a:latin typeface="+mn-lt"/>
              </a:rPr>
              <a:t>livelihoods</a:t>
            </a:r>
          </a:p>
          <a:p>
            <a:pPr marL="285750" indent="-285750">
              <a:buFont typeface="Arial" pitchFamily="34" charset="0"/>
              <a:buChar char="•"/>
            </a:pPr>
            <a:r>
              <a:rPr lang="en-ZA" sz="1600" dirty="0">
                <a:latin typeface="+mn-lt"/>
              </a:rPr>
              <a:t>Water Resource Scarcity </a:t>
            </a:r>
            <a:r>
              <a:rPr lang="en-ZA" sz="1600" dirty="0" smtClean="0">
                <a:latin typeface="+mn-lt"/>
              </a:rPr>
              <a:t>Planning</a:t>
            </a:r>
            <a:endParaRPr lang="en-ZA" sz="1600" dirty="0" smtClean="0">
              <a:latin typeface="+mn-lt"/>
              <a:cs typeface="Arial" pitchFamily="34" charset="0"/>
            </a:endParaRPr>
          </a:p>
          <a:p>
            <a:pPr marL="285750" indent="-285750">
              <a:buFont typeface="Arial" pitchFamily="34" charset="0"/>
              <a:buChar char="•"/>
            </a:pPr>
            <a:r>
              <a:rPr lang="en-ZA" sz="1600" dirty="0">
                <a:latin typeface="+mn-lt"/>
                <a:cs typeface="Arial" pitchFamily="34" charset="0"/>
              </a:rPr>
              <a:t>Flood management - Urban communities vulnerable to flooding, </a:t>
            </a:r>
          </a:p>
          <a:p>
            <a:pPr marL="285750" indent="-285750">
              <a:buFont typeface="Arial" pitchFamily="34" charset="0"/>
              <a:buChar char="•"/>
            </a:pPr>
            <a:r>
              <a:rPr lang="en-ZA" sz="1600" dirty="0">
                <a:latin typeface="+mn-lt"/>
              </a:rPr>
              <a:t>Managing the effects of increased temperature on human </a:t>
            </a:r>
            <a:r>
              <a:rPr lang="en-ZA" sz="1600" dirty="0" smtClean="0">
                <a:latin typeface="+mn-lt"/>
              </a:rPr>
              <a:t>settlements</a:t>
            </a:r>
          </a:p>
          <a:p>
            <a:pPr marL="285750" indent="-285750">
              <a:buFont typeface="Arial" pitchFamily="34" charset="0"/>
              <a:buChar char="•"/>
            </a:pPr>
            <a:r>
              <a:rPr lang="en-ZA" sz="1600" dirty="0">
                <a:latin typeface="+mn-lt"/>
              </a:rPr>
              <a:t>Managing risks to food security </a:t>
            </a:r>
            <a:r>
              <a:rPr lang="en-ZA" sz="1600" dirty="0" smtClean="0">
                <a:latin typeface="+mn-lt"/>
                <a:cs typeface="Arial" pitchFamily="34" charset="0"/>
              </a:rPr>
              <a:t>Rural livelihoods – failure of rain-fed subsistence crops and water scarcity</a:t>
            </a:r>
          </a:p>
          <a:p>
            <a:endParaRPr lang="en-ZA" sz="1600" b="1" dirty="0" smtClean="0">
              <a:latin typeface="+mn-lt"/>
              <a:cs typeface="Arial" pitchFamily="34" charset="0"/>
            </a:endParaRPr>
          </a:p>
          <a:p>
            <a:r>
              <a:rPr lang="en-ZA" sz="1600" b="1" dirty="0" smtClean="0">
                <a:latin typeface="+mn-lt"/>
                <a:cs typeface="Arial" pitchFamily="34" charset="0"/>
              </a:rPr>
              <a:t>MITIGATION</a:t>
            </a:r>
          </a:p>
          <a:p>
            <a:pPr marL="285750" indent="-285750">
              <a:buFont typeface="Arial" pitchFamily="34" charset="0"/>
              <a:buChar char="•"/>
            </a:pPr>
            <a:r>
              <a:rPr lang="en-GB" sz="1600" b="1" dirty="0">
                <a:latin typeface="+mn-lt"/>
                <a:cs typeface="Arial" pitchFamily="34" charset="0"/>
              </a:rPr>
              <a:t>Promotion of </a:t>
            </a:r>
            <a:r>
              <a:rPr lang="en-GB" sz="1600" b="1" dirty="0" smtClean="0">
                <a:latin typeface="+mn-lt"/>
                <a:cs typeface="Arial" pitchFamily="34" charset="0"/>
              </a:rPr>
              <a:t>renewable energy </a:t>
            </a:r>
            <a:r>
              <a:rPr lang="en-GB" sz="1600" b="1" dirty="0">
                <a:latin typeface="+mn-lt"/>
                <a:cs typeface="Arial" pitchFamily="34" charset="0"/>
              </a:rPr>
              <a:t>in </a:t>
            </a:r>
            <a:r>
              <a:rPr lang="en-GB" sz="1600" b="1" dirty="0" smtClean="0">
                <a:latin typeface="+mn-lt"/>
                <a:cs typeface="Arial" pitchFamily="34" charset="0"/>
              </a:rPr>
              <a:t>BCMM</a:t>
            </a:r>
          </a:p>
          <a:p>
            <a:pPr marL="285750" indent="-285750">
              <a:buFont typeface="Arial" pitchFamily="34" charset="0"/>
              <a:buChar char="•"/>
            </a:pPr>
            <a:r>
              <a:rPr lang="en-GB" sz="1600" dirty="0">
                <a:latin typeface="+mn-lt"/>
                <a:cs typeface="Arial" pitchFamily="34" charset="0"/>
              </a:rPr>
              <a:t>Mitigation and Opportunities for Sustainable Rural and Urban Settlement.</a:t>
            </a:r>
            <a:endParaRPr lang="en-ZA" sz="1600" dirty="0">
              <a:latin typeface="+mn-lt"/>
              <a:cs typeface="Arial" pitchFamily="34" charset="0"/>
            </a:endParaRPr>
          </a:p>
          <a:p>
            <a:pPr marL="285750" indent="-285750">
              <a:buFont typeface="Arial" pitchFamily="34" charset="0"/>
              <a:buChar char="•"/>
            </a:pPr>
            <a:r>
              <a:rPr lang="en-GB" sz="1600" dirty="0">
                <a:latin typeface="+mn-lt"/>
                <a:cs typeface="Arial" pitchFamily="34" charset="0"/>
              </a:rPr>
              <a:t>Mitigation in Solid Waste and Wastewater Treatment </a:t>
            </a:r>
            <a:endParaRPr lang="en-ZA" sz="1600" dirty="0">
              <a:latin typeface="+mn-lt"/>
              <a:cs typeface="Arial" pitchFamily="34" charset="0"/>
            </a:endParaRPr>
          </a:p>
        </p:txBody>
      </p:sp>
    </p:spTree>
    <p:extLst>
      <p:ext uri="{BB962C8B-B14F-4D97-AF65-F5344CB8AC3E}">
        <p14:creationId xmlns:p14="http://schemas.microsoft.com/office/powerpoint/2010/main" val="1162386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0"/>
            <a:ext cx="9144000" cy="685800"/>
          </a:xfrm>
        </p:spPr>
        <p:txBody>
          <a:bodyPr/>
          <a:lstStyle/>
          <a:p>
            <a:r>
              <a:rPr lang="en-US" b="1" dirty="0" smtClean="0"/>
              <a:t>ADAPTATION &amp; MITIGATION: PROGRAMMATIC APPROACH TO RESPONSES</a:t>
            </a:r>
            <a:endParaRPr lang="en-ZA"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2343149"/>
            <a:ext cx="6286500" cy="409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430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Mapping climate change adaptation and mitigation</a:t>
            </a:r>
            <a:endParaRPr lang="en-ZA"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2349500"/>
            <a:ext cx="81248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357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8" y="8941"/>
            <a:ext cx="5649911" cy="664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165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23333"/>
            <a:ext cx="5473700" cy="636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72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CLIMATE CHANGE IMPACTS WITHIN </a:t>
            </a:r>
            <a:r>
              <a:rPr lang="en-ZA" b="1" dirty="0" smtClean="0"/>
              <a:t>BCMM</a:t>
            </a:r>
            <a:endParaRPr lang="en-ZA" b="1" dirty="0"/>
          </a:p>
        </p:txBody>
      </p:sp>
      <p:sp>
        <p:nvSpPr>
          <p:cNvPr id="3" name="Content Placeholder 2"/>
          <p:cNvSpPr>
            <a:spLocks noGrp="1"/>
          </p:cNvSpPr>
          <p:nvPr>
            <p:ph idx="1"/>
          </p:nvPr>
        </p:nvSpPr>
        <p:spPr>
          <a:xfrm>
            <a:off x="290513" y="2057400"/>
            <a:ext cx="8256587" cy="4673599"/>
          </a:xfrm>
          <a:solidFill>
            <a:schemeClr val="bg1"/>
          </a:solidFill>
        </p:spPr>
        <p:txBody>
          <a:bodyPr/>
          <a:lstStyle/>
          <a:p>
            <a:pPr>
              <a:buFont typeface="Arial" charset="0"/>
              <a:buNone/>
            </a:pPr>
            <a:r>
              <a:rPr lang="en-ZA" sz="1600" b="1" dirty="0">
                <a:solidFill>
                  <a:schemeClr val="tx1"/>
                </a:solidFill>
              </a:rPr>
              <a:t>The climate change impacts </a:t>
            </a:r>
            <a:r>
              <a:rPr lang="en-ZA" sz="1600" b="1" dirty="0" smtClean="0">
                <a:solidFill>
                  <a:schemeClr val="tx1"/>
                </a:solidFill>
              </a:rPr>
              <a:t>within BCMM </a:t>
            </a:r>
            <a:r>
              <a:rPr lang="en-ZA" sz="1600" b="1" dirty="0">
                <a:solidFill>
                  <a:schemeClr val="tx1"/>
                </a:solidFill>
              </a:rPr>
              <a:t>will be diverse and will have potential impacts on the various sectors and systems relevant to </a:t>
            </a:r>
            <a:r>
              <a:rPr lang="en-ZA" sz="1600" b="1" dirty="0" smtClean="0">
                <a:solidFill>
                  <a:schemeClr val="tx1"/>
                </a:solidFill>
              </a:rPr>
              <a:t>BCMM. </a:t>
            </a:r>
            <a:endParaRPr lang="en-ZA" sz="1600" b="1" dirty="0">
              <a:solidFill>
                <a:schemeClr val="tx1"/>
              </a:solidFill>
            </a:endParaRPr>
          </a:p>
          <a:p>
            <a:r>
              <a:rPr lang="en-ZA" sz="1600" b="1" dirty="0">
                <a:solidFill>
                  <a:schemeClr val="tx1"/>
                </a:solidFill>
              </a:rPr>
              <a:t>Water resources</a:t>
            </a:r>
          </a:p>
          <a:p>
            <a:r>
              <a:rPr lang="en-ZA" sz="1600" b="1" dirty="0">
                <a:solidFill>
                  <a:schemeClr val="tx1"/>
                </a:solidFill>
              </a:rPr>
              <a:t>Agriculture, rural livelihoods and food security</a:t>
            </a:r>
          </a:p>
          <a:p>
            <a:pPr lvl="1">
              <a:buFont typeface="Arial" charset="0"/>
              <a:buChar char="•"/>
            </a:pPr>
            <a:r>
              <a:rPr lang="en-ZA" b="1" dirty="0">
                <a:solidFill>
                  <a:schemeClr val="tx1"/>
                </a:solidFill>
              </a:rPr>
              <a:t>Commercial </a:t>
            </a:r>
            <a:r>
              <a:rPr lang="en-ZA" b="1" dirty="0" smtClean="0">
                <a:solidFill>
                  <a:schemeClr val="tx1"/>
                </a:solidFill>
              </a:rPr>
              <a:t>livestock and crops</a:t>
            </a:r>
            <a:endParaRPr lang="en-ZA" b="1" dirty="0">
              <a:solidFill>
                <a:schemeClr val="tx1"/>
              </a:solidFill>
            </a:endParaRPr>
          </a:p>
          <a:p>
            <a:pPr lvl="1">
              <a:buFont typeface="Arial" charset="0"/>
              <a:buChar char="•"/>
            </a:pPr>
            <a:r>
              <a:rPr lang="en-ZA" b="1" dirty="0" smtClean="0">
                <a:solidFill>
                  <a:schemeClr val="tx1"/>
                </a:solidFill>
              </a:rPr>
              <a:t>Subsistence </a:t>
            </a:r>
            <a:r>
              <a:rPr lang="en-ZA" b="1" dirty="0">
                <a:solidFill>
                  <a:schemeClr val="tx1"/>
                </a:solidFill>
              </a:rPr>
              <a:t>farming</a:t>
            </a:r>
          </a:p>
          <a:p>
            <a:r>
              <a:rPr lang="en-ZA" sz="1600" b="1" dirty="0">
                <a:solidFill>
                  <a:schemeClr val="tx1"/>
                </a:solidFill>
              </a:rPr>
              <a:t>Human health</a:t>
            </a:r>
          </a:p>
          <a:p>
            <a:r>
              <a:rPr lang="en-ZA" sz="1600" b="1" dirty="0" smtClean="0">
                <a:solidFill>
                  <a:schemeClr val="tx1"/>
                </a:solidFill>
              </a:rPr>
              <a:t>Disasters</a:t>
            </a:r>
            <a:endParaRPr lang="en-ZA" sz="1600" b="1" dirty="0">
              <a:solidFill>
                <a:schemeClr val="tx1"/>
              </a:solidFill>
            </a:endParaRPr>
          </a:p>
          <a:p>
            <a:r>
              <a:rPr lang="en-ZA" sz="1600" b="1" dirty="0">
                <a:solidFill>
                  <a:schemeClr val="tx1"/>
                </a:solidFill>
              </a:rPr>
              <a:t>Terrestrial biodiversity</a:t>
            </a:r>
          </a:p>
          <a:p>
            <a:r>
              <a:rPr lang="en-ZA" sz="1600" b="1" dirty="0">
                <a:solidFill>
                  <a:schemeClr val="tx1"/>
                </a:solidFill>
              </a:rPr>
              <a:t>Marine </a:t>
            </a:r>
            <a:r>
              <a:rPr lang="en-ZA" sz="1600" b="1" dirty="0" smtClean="0">
                <a:solidFill>
                  <a:schemeClr val="tx1"/>
                </a:solidFill>
              </a:rPr>
              <a:t>biodiversity and fisheries</a:t>
            </a:r>
            <a:endParaRPr lang="en-ZA" sz="1600" b="1" dirty="0">
              <a:solidFill>
                <a:schemeClr val="tx1"/>
              </a:solidFill>
            </a:endParaRPr>
          </a:p>
          <a:p>
            <a:r>
              <a:rPr lang="en-ZA" sz="1600" b="1" dirty="0">
                <a:solidFill>
                  <a:schemeClr val="tx1"/>
                </a:solidFill>
              </a:rPr>
              <a:t>Human society, livelihoods and services</a:t>
            </a:r>
          </a:p>
          <a:p>
            <a:pPr lvl="1"/>
            <a:r>
              <a:rPr lang="en-ZA" b="1" dirty="0">
                <a:solidFill>
                  <a:schemeClr val="tx1"/>
                </a:solidFill>
              </a:rPr>
              <a:t>Urban areas</a:t>
            </a:r>
          </a:p>
          <a:p>
            <a:pPr lvl="1"/>
            <a:r>
              <a:rPr lang="en-ZA" b="1" dirty="0">
                <a:solidFill>
                  <a:schemeClr val="tx1"/>
                </a:solidFill>
              </a:rPr>
              <a:t>Rural areas</a:t>
            </a:r>
          </a:p>
          <a:p>
            <a:pPr lvl="1"/>
            <a:r>
              <a:rPr lang="en-ZA" b="1" dirty="0">
                <a:solidFill>
                  <a:schemeClr val="tx1"/>
                </a:solidFill>
              </a:rPr>
              <a:t>Coastal areas</a:t>
            </a:r>
          </a:p>
          <a:p>
            <a:r>
              <a:rPr lang="en-ZA" sz="1600" b="1" dirty="0">
                <a:solidFill>
                  <a:schemeClr val="tx1"/>
                </a:solidFill>
              </a:rPr>
              <a:t>Municipal infrastructure</a:t>
            </a:r>
          </a:p>
          <a:p>
            <a:endParaRPr lang="en-ZA" dirty="0"/>
          </a:p>
        </p:txBody>
      </p:sp>
    </p:spTree>
    <p:extLst>
      <p:ext uri="{BB962C8B-B14F-4D97-AF65-F5344CB8AC3E}">
        <p14:creationId xmlns:p14="http://schemas.microsoft.com/office/powerpoint/2010/main" val="862776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ADAPTATION</a:t>
            </a:r>
            <a:endParaRPr lang="en-ZA" b="1" dirty="0"/>
          </a:p>
        </p:txBody>
      </p:sp>
      <p:pic>
        <p:nvPicPr>
          <p:cNvPr id="4" name="Picture 8"/>
          <p:cNvPicPr>
            <a:picLocks noGrp="1" noChangeAspect="1" noChangeArrowheads="1"/>
          </p:cNvPicPr>
          <p:nvPr>
            <p:ph idx="1"/>
          </p:nvPr>
        </p:nvPicPr>
        <p:blipFill>
          <a:blip r:embed="rId2">
            <a:lum bright="18000" contrast="24000"/>
            <a:extLst>
              <a:ext uri="{28A0092B-C50C-407E-A947-70E740481C1C}">
                <a14:useLocalDpi xmlns:a14="http://schemas.microsoft.com/office/drawing/2010/main" val="0"/>
              </a:ext>
            </a:extLst>
          </a:blip>
          <a:srcRect/>
          <a:stretch>
            <a:fillRect/>
          </a:stretch>
        </p:blipFill>
        <p:spPr bwMode="auto">
          <a:xfrm>
            <a:off x="995288" y="2271713"/>
            <a:ext cx="4918224"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065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ADAPTATION</a:t>
            </a:r>
            <a:endParaRPr lang="en-ZA" dirty="0"/>
          </a:p>
        </p:txBody>
      </p:sp>
      <p:sp>
        <p:nvSpPr>
          <p:cNvPr id="3" name="Content Placeholder 2"/>
          <p:cNvSpPr>
            <a:spLocks noGrp="1"/>
          </p:cNvSpPr>
          <p:nvPr>
            <p:ph idx="1"/>
          </p:nvPr>
        </p:nvSpPr>
        <p:spPr>
          <a:xfrm>
            <a:off x="290513" y="2271713"/>
            <a:ext cx="6961187" cy="3552825"/>
          </a:xfrm>
        </p:spPr>
        <p:txBody>
          <a:bodyPr/>
          <a:lstStyle/>
          <a:p>
            <a:pPr>
              <a:buFont typeface="Arial" charset="0"/>
              <a:buNone/>
            </a:pPr>
            <a:r>
              <a:rPr lang="en-ZA" sz="1400" b="1" dirty="0">
                <a:solidFill>
                  <a:schemeClr val="tx1"/>
                </a:solidFill>
              </a:rPr>
              <a:t>Adaptation refers to changing human activities and planning to take climate change into account and minimize the negative impacts it may have on quality of life. </a:t>
            </a:r>
          </a:p>
          <a:p>
            <a:pPr>
              <a:buFont typeface="Arial" charset="0"/>
              <a:buNone/>
            </a:pPr>
            <a:r>
              <a:rPr lang="en-ZA" sz="1400" b="1" i="1" dirty="0">
                <a:solidFill>
                  <a:schemeClr val="tx1"/>
                </a:solidFill>
              </a:rPr>
              <a:t> </a:t>
            </a:r>
            <a:endParaRPr lang="en-ZA" sz="1400" b="1" i="1" dirty="0" smtClean="0">
              <a:solidFill>
                <a:schemeClr val="tx1"/>
              </a:solidFill>
            </a:endParaRPr>
          </a:p>
          <a:p>
            <a:pPr>
              <a:buFont typeface="Arial" charset="0"/>
              <a:buNone/>
            </a:pPr>
            <a:r>
              <a:rPr lang="en-ZA" sz="1400" i="1" dirty="0" smtClean="0">
                <a:solidFill>
                  <a:schemeClr val="tx1"/>
                </a:solidFill>
              </a:rPr>
              <a:t>Examples </a:t>
            </a:r>
            <a:r>
              <a:rPr lang="en-ZA" sz="1400" i="1" dirty="0">
                <a:solidFill>
                  <a:schemeClr val="tx1"/>
                </a:solidFill>
              </a:rPr>
              <a:t>: </a:t>
            </a:r>
            <a:endParaRPr lang="en-ZA" sz="1400" dirty="0">
              <a:solidFill>
                <a:schemeClr val="tx1"/>
              </a:solidFill>
            </a:endParaRPr>
          </a:p>
          <a:p>
            <a:r>
              <a:rPr lang="en-ZA" sz="1400" b="1" u="sng" dirty="0">
                <a:solidFill>
                  <a:schemeClr val="tx1"/>
                </a:solidFill>
              </a:rPr>
              <a:t>Because water availability will decrease we can start using drought resistant crops to reduce crop failure</a:t>
            </a:r>
            <a:r>
              <a:rPr lang="en-ZA" sz="1400" dirty="0">
                <a:solidFill>
                  <a:schemeClr val="tx1"/>
                </a:solidFill>
              </a:rPr>
              <a:t>. </a:t>
            </a:r>
          </a:p>
          <a:p>
            <a:r>
              <a:rPr lang="en-ZA" sz="1400" b="1" u="sng" dirty="0">
                <a:solidFill>
                  <a:schemeClr val="tx1"/>
                </a:solidFill>
              </a:rPr>
              <a:t>Because the intensity and number of storms will increase and sea levels will rise, we can stop building new developments in vulnerable floodplains and coastal areas</a:t>
            </a:r>
            <a:r>
              <a:rPr lang="en-ZA" sz="1400" dirty="0">
                <a:solidFill>
                  <a:schemeClr val="tx1"/>
                </a:solidFill>
              </a:rPr>
              <a:t>. </a:t>
            </a:r>
          </a:p>
          <a:p>
            <a:r>
              <a:rPr lang="en-ZA" sz="1400" dirty="0">
                <a:solidFill>
                  <a:schemeClr val="tx1"/>
                </a:solidFill>
              </a:rPr>
              <a:t>Because health problems like heat stroke and diseases like malaria and cholera are predicted to become more prevalent, we can prepare hospitals, health care workers, and health education programs to address these problems more effectively</a:t>
            </a:r>
            <a:r>
              <a:rPr lang="en-ZA" sz="1400" dirty="0" smtClean="0">
                <a:solidFill>
                  <a:schemeClr val="tx1"/>
                </a:solidFill>
              </a:rPr>
              <a:t>.</a:t>
            </a:r>
            <a:endParaRPr lang="en-ZA" sz="1400" dirty="0">
              <a:solidFill>
                <a:schemeClr val="tx1"/>
              </a:solidFill>
            </a:endParaRPr>
          </a:p>
        </p:txBody>
      </p:sp>
    </p:spTree>
    <p:extLst>
      <p:ext uri="{BB962C8B-B14F-4D97-AF65-F5344CB8AC3E}">
        <p14:creationId xmlns:p14="http://schemas.microsoft.com/office/powerpoint/2010/main" val="294980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MITIGATION</a:t>
            </a:r>
            <a:endParaRPr lang="en-ZA" b="1" dirty="0"/>
          </a:p>
        </p:txBody>
      </p:sp>
      <p:pic>
        <p:nvPicPr>
          <p:cNvPr id="4" name="Picture 5" descr="smoke-sta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6155" y="2271713"/>
            <a:ext cx="353649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740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MITIGATION</a:t>
            </a:r>
            <a:endParaRPr lang="en-ZA" dirty="0"/>
          </a:p>
        </p:txBody>
      </p:sp>
      <p:sp>
        <p:nvSpPr>
          <p:cNvPr id="3" name="Content Placeholder 2"/>
          <p:cNvSpPr>
            <a:spLocks noGrp="1"/>
          </p:cNvSpPr>
          <p:nvPr>
            <p:ph idx="1"/>
          </p:nvPr>
        </p:nvSpPr>
        <p:spPr>
          <a:xfrm>
            <a:off x="290513" y="2271713"/>
            <a:ext cx="6986587" cy="3552825"/>
          </a:xfrm>
        </p:spPr>
        <p:txBody>
          <a:bodyPr/>
          <a:lstStyle/>
          <a:p>
            <a:r>
              <a:rPr lang="en-ZA" sz="1400" b="1" dirty="0">
                <a:solidFill>
                  <a:schemeClr val="tx1"/>
                </a:solidFill>
              </a:rPr>
              <a:t>Mitigation refers to reducing the amount of GHGs entering the atmosphere from human activities. Mitigation includes actions that:</a:t>
            </a:r>
          </a:p>
          <a:p>
            <a:r>
              <a:rPr lang="en-ZA" sz="1400" b="1" dirty="0">
                <a:solidFill>
                  <a:schemeClr val="tx1"/>
                </a:solidFill>
              </a:rPr>
              <a:t>Reduce GHG emissions by decreasing or eliminating fossil fuel use and other activities that produce GHGs.</a:t>
            </a:r>
          </a:p>
          <a:p>
            <a:pPr>
              <a:buFont typeface="Arial" charset="0"/>
              <a:buNone/>
            </a:pPr>
            <a:endParaRPr lang="en-ZA" sz="1400" i="1" dirty="0" smtClean="0">
              <a:solidFill>
                <a:schemeClr val="tx1"/>
              </a:solidFill>
            </a:endParaRPr>
          </a:p>
          <a:p>
            <a:pPr>
              <a:buFont typeface="Arial" charset="0"/>
              <a:buNone/>
            </a:pPr>
            <a:r>
              <a:rPr lang="en-ZA" sz="1400" i="1" dirty="0" smtClean="0">
                <a:solidFill>
                  <a:schemeClr val="tx1"/>
                </a:solidFill>
              </a:rPr>
              <a:t>Examples</a:t>
            </a:r>
            <a:r>
              <a:rPr lang="en-ZA" sz="1400" i="1" dirty="0">
                <a:solidFill>
                  <a:schemeClr val="tx1"/>
                </a:solidFill>
              </a:rPr>
              <a:t>: </a:t>
            </a:r>
            <a:endParaRPr lang="en-ZA" sz="1400" dirty="0">
              <a:solidFill>
                <a:schemeClr val="tx1"/>
              </a:solidFill>
            </a:endParaRPr>
          </a:p>
          <a:p>
            <a:r>
              <a:rPr lang="en-ZA" sz="1400" b="1" u="sng" dirty="0">
                <a:solidFill>
                  <a:schemeClr val="tx1"/>
                </a:solidFill>
              </a:rPr>
              <a:t>Increasing the use of more fuel efficient vehicles will reduce the amount of petrol burned in transportation.</a:t>
            </a:r>
          </a:p>
          <a:p>
            <a:r>
              <a:rPr lang="en-ZA" sz="1400" dirty="0">
                <a:solidFill>
                  <a:schemeClr val="tx1"/>
                </a:solidFill>
              </a:rPr>
              <a:t>Increasing the efficiency of electricity use will decrease the amount of coal burned in electricity </a:t>
            </a:r>
            <a:r>
              <a:rPr lang="en-ZA" sz="1400" dirty="0" smtClean="0">
                <a:solidFill>
                  <a:schemeClr val="tx1"/>
                </a:solidFill>
              </a:rPr>
              <a:t>production</a:t>
            </a:r>
          </a:p>
          <a:p>
            <a:r>
              <a:rPr lang="en-ZA" sz="1400" b="1" u="sng" dirty="0" smtClean="0">
                <a:solidFill>
                  <a:schemeClr val="tx1"/>
                </a:solidFill>
              </a:rPr>
              <a:t>Preventing </a:t>
            </a:r>
            <a:r>
              <a:rPr lang="en-ZA" sz="1400" b="1" u="sng" dirty="0">
                <a:solidFill>
                  <a:schemeClr val="tx1"/>
                </a:solidFill>
              </a:rPr>
              <a:t>loss of ecosystems will prevent carbon stored in vegetation and soils from being released into the atmosphere</a:t>
            </a:r>
          </a:p>
          <a:p>
            <a:endParaRPr lang="en-ZA" dirty="0"/>
          </a:p>
        </p:txBody>
      </p:sp>
    </p:spTree>
    <p:extLst>
      <p:ext uri="{BB962C8B-B14F-4D97-AF65-F5344CB8AC3E}">
        <p14:creationId xmlns:p14="http://schemas.microsoft.com/office/powerpoint/2010/main" val="4101694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all" dirty="0"/>
              <a:t>Prioritization of Climate </a:t>
            </a:r>
            <a:r>
              <a:rPr lang="en-GB" b="1" cap="all" dirty="0" err="1"/>
              <a:t>CHange</a:t>
            </a:r>
            <a:r>
              <a:rPr lang="en-GB" b="1" cap="all" dirty="0"/>
              <a:t> risks</a:t>
            </a:r>
            <a:endParaRPr lang="en-ZA" dirty="0"/>
          </a:p>
        </p:txBody>
      </p:sp>
      <p:sp>
        <p:nvSpPr>
          <p:cNvPr id="3" name="Content Placeholder 2"/>
          <p:cNvSpPr>
            <a:spLocks noGrp="1"/>
          </p:cNvSpPr>
          <p:nvPr>
            <p:ph idx="1"/>
          </p:nvPr>
        </p:nvSpPr>
        <p:spPr>
          <a:xfrm>
            <a:off x="290513" y="2271713"/>
            <a:ext cx="7050087" cy="3552825"/>
          </a:xfrm>
        </p:spPr>
        <p:txBody>
          <a:bodyPr/>
          <a:lstStyle/>
          <a:p>
            <a:r>
              <a:rPr lang="en-GB" sz="1400" dirty="0">
                <a:solidFill>
                  <a:schemeClr val="tx1"/>
                </a:solidFill>
              </a:rPr>
              <a:t>Adoption of a systematic climate change risk assessment framework in </a:t>
            </a:r>
            <a:r>
              <a:rPr lang="en-GB" sz="1400" dirty="0" smtClean="0">
                <a:solidFill>
                  <a:schemeClr val="tx1"/>
                </a:solidFill>
              </a:rPr>
              <a:t>BCMM </a:t>
            </a:r>
            <a:r>
              <a:rPr lang="en-GB" sz="1400" dirty="0">
                <a:solidFill>
                  <a:schemeClr val="tx1"/>
                </a:solidFill>
              </a:rPr>
              <a:t>planning</a:t>
            </a:r>
            <a:endParaRPr lang="en-ZA" sz="1400" dirty="0">
              <a:solidFill>
                <a:schemeClr val="tx1"/>
              </a:solidFill>
            </a:endParaRPr>
          </a:p>
          <a:p>
            <a:r>
              <a:rPr lang="en-ZA" sz="1400" dirty="0">
                <a:solidFill>
                  <a:schemeClr val="tx1"/>
                </a:solidFill>
              </a:rPr>
              <a:t>Risks</a:t>
            </a:r>
          </a:p>
          <a:p>
            <a:pPr lvl="1"/>
            <a:r>
              <a:rPr lang="en-ZA" sz="1400" dirty="0">
                <a:solidFill>
                  <a:schemeClr val="tx1"/>
                </a:solidFill>
              </a:rPr>
              <a:t>Nature of risks</a:t>
            </a:r>
          </a:p>
          <a:p>
            <a:pPr lvl="1"/>
            <a:r>
              <a:rPr lang="en-ZA" sz="1400" dirty="0">
                <a:solidFill>
                  <a:schemeClr val="tx1"/>
                </a:solidFill>
              </a:rPr>
              <a:t>Significance of risks </a:t>
            </a:r>
          </a:p>
          <a:p>
            <a:pPr lvl="1"/>
            <a:r>
              <a:rPr lang="en-ZA" sz="1400" dirty="0">
                <a:solidFill>
                  <a:schemeClr val="tx1"/>
                </a:solidFill>
              </a:rPr>
              <a:t>Capacity to adapt to risks</a:t>
            </a:r>
          </a:p>
          <a:p>
            <a:pPr lvl="1"/>
            <a:r>
              <a:rPr lang="en-ZA" sz="1400" dirty="0">
                <a:solidFill>
                  <a:schemeClr val="tx1"/>
                </a:solidFill>
              </a:rPr>
              <a:t>Vulnerability to risks</a:t>
            </a:r>
          </a:p>
          <a:p>
            <a:r>
              <a:rPr lang="en-GB" sz="1400" dirty="0">
                <a:solidFill>
                  <a:schemeClr val="tx1"/>
                </a:solidFill>
              </a:rPr>
              <a:t>Key Adaptation Sectors and Response Options</a:t>
            </a:r>
            <a:endParaRPr lang="en-ZA" sz="1400" dirty="0">
              <a:solidFill>
                <a:schemeClr val="tx1"/>
              </a:solidFill>
            </a:endParaRPr>
          </a:p>
          <a:p>
            <a:pPr lvl="1"/>
            <a:r>
              <a:rPr lang="en-GB" sz="1400" dirty="0">
                <a:solidFill>
                  <a:schemeClr val="tx1"/>
                </a:solidFill>
              </a:rPr>
              <a:t>Water resources	</a:t>
            </a:r>
            <a:endParaRPr lang="en-ZA" sz="1400" dirty="0">
              <a:solidFill>
                <a:schemeClr val="tx1"/>
              </a:solidFill>
            </a:endParaRPr>
          </a:p>
          <a:p>
            <a:pPr lvl="1"/>
            <a:r>
              <a:rPr lang="en-GB" sz="1400" dirty="0">
                <a:solidFill>
                  <a:schemeClr val="tx1"/>
                </a:solidFill>
              </a:rPr>
              <a:t>Agriculture, rural livelihoods and food security</a:t>
            </a:r>
            <a:endParaRPr lang="en-ZA" sz="1400" dirty="0">
              <a:solidFill>
                <a:schemeClr val="tx1"/>
              </a:solidFill>
            </a:endParaRPr>
          </a:p>
          <a:p>
            <a:pPr lvl="1"/>
            <a:r>
              <a:rPr lang="en-GB" sz="1400" dirty="0">
                <a:solidFill>
                  <a:schemeClr val="tx1"/>
                </a:solidFill>
              </a:rPr>
              <a:t>Biodiversity</a:t>
            </a:r>
          </a:p>
          <a:p>
            <a:pPr lvl="1"/>
            <a:r>
              <a:rPr lang="en-GB" sz="1400" dirty="0">
                <a:solidFill>
                  <a:schemeClr val="tx1"/>
                </a:solidFill>
              </a:rPr>
              <a:t>Coastal areas</a:t>
            </a:r>
          </a:p>
          <a:p>
            <a:pPr lvl="1"/>
            <a:r>
              <a:rPr lang="en-GB" sz="1400" dirty="0">
                <a:solidFill>
                  <a:schemeClr val="tx1"/>
                </a:solidFill>
              </a:rPr>
              <a:t>Human health</a:t>
            </a:r>
          </a:p>
          <a:p>
            <a:pPr lvl="1"/>
            <a:r>
              <a:rPr lang="en-GB" sz="1400" dirty="0">
                <a:solidFill>
                  <a:schemeClr val="tx1"/>
                </a:solidFill>
              </a:rPr>
              <a:t>Municipal infrastructure</a:t>
            </a:r>
          </a:p>
          <a:p>
            <a:pPr lvl="1"/>
            <a:r>
              <a:rPr lang="en-GB" sz="1400" dirty="0">
                <a:solidFill>
                  <a:schemeClr val="tx1"/>
                </a:solidFill>
              </a:rPr>
              <a:t>Etc.	</a:t>
            </a:r>
            <a:endParaRPr lang="en-ZA" sz="1400" dirty="0">
              <a:solidFill>
                <a:schemeClr val="tx1"/>
              </a:solidFill>
            </a:endParaRPr>
          </a:p>
          <a:p>
            <a:endParaRPr lang="en-ZA" dirty="0"/>
          </a:p>
        </p:txBody>
      </p:sp>
    </p:spTree>
    <p:extLst>
      <p:ext uri="{BB962C8B-B14F-4D97-AF65-F5344CB8AC3E}">
        <p14:creationId xmlns:p14="http://schemas.microsoft.com/office/powerpoint/2010/main" val="1972736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16660</TotalTime>
  <Words>2416</Words>
  <Application>Microsoft Office PowerPoint</Application>
  <PresentationFormat>On-screen Show (4:3)</PresentationFormat>
  <Paragraphs>394</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PowerPoint Presentation</vt:lpstr>
      <vt:lpstr>OUR ACTIONS NOW HAVE DRAMATIC FUTURE CONSEQUENCES </vt:lpstr>
      <vt:lpstr>CLIMATE CHANGE MANIFESTATIONS IN BCMM</vt:lpstr>
      <vt:lpstr>CLIMATE CHANGE IMPACTS WITHIN BCMM</vt:lpstr>
      <vt:lpstr>ADAPTATION</vt:lpstr>
      <vt:lpstr>ADAPTATION</vt:lpstr>
      <vt:lpstr>MITIGATION</vt:lpstr>
      <vt:lpstr>MITIGATION</vt:lpstr>
      <vt:lpstr>Prioritization of Climate CHange risks</vt:lpstr>
      <vt:lpstr>Extreme Risks</vt:lpstr>
      <vt:lpstr>BCMM Climate CHange RISK MATRIX</vt:lpstr>
      <vt:lpstr>BCMM IDP &amp; Sector Plan Assessment</vt:lpstr>
      <vt:lpstr>BCMM WORKSHOPS</vt:lpstr>
      <vt:lpstr>OUTCOME OF RISK ASSESSMENT</vt:lpstr>
      <vt:lpstr>RISKS OF EXTREME SIGNIFICANCE</vt:lpstr>
      <vt:lpstr>RISKS OF EXTREME SIGNIFICANCE</vt:lpstr>
      <vt:lpstr>RISKS OF HIGH SIGNIFICANCE</vt:lpstr>
      <vt:lpstr>RISKS OF HIGH SIGNIFICANCE</vt:lpstr>
      <vt:lpstr>KEY ADAPTATION AND MITIGATION RESPONSES</vt:lpstr>
      <vt:lpstr>KEY ADAPTATION AND MITIGATION RESPONSES</vt:lpstr>
      <vt:lpstr>KEY ADAPTATION AND MITIGATION RESPONSES</vt:lpstr>
      <vt:lpstr>KEY ADAPTATION AND MITIGATION RESPONSES</vt:lpstr>
      <vt:lpstr>KEY ADAPTATION AND MITIGATION RESPONSES</vt:lpstr>
      <vt:lpstr>KEY ADAPTATION AND MITIGATION RESPONSES</vt:lpstr>
      <vt:lpstr>KEY ADAPTATION AND MITIGATION RESPONSES</vt:lpstr>
      <vt:lpstr>KEY ADAPTATION AND MITIGATION RESPONSES</vt:lpstr>
      <vt:lpstr>KEY ADAPTATION AND MITIGATION RESPONSES</vt:lpstr>
      <vt:lpstr>KEY ADAPTATION AND MITIGATION RESPONSES</vt:lpstr>
      <vt:lpstr>KEY ADAPTATION AND MITIGATION RESPONSES</vt:lpstr>
      <vt:lpstr>KEY ADAPTATION AND MITIGATION RESPONSES</vt:lpstr>
      <vt:lpstr>INSTITUTIONAL ARRANGEMENTS &amp; KEY RESPONSE FUNCTIONS</vt:lpstr>
      <vt:lpstr>ADAPTATION &amp; MITIGATION: PROGRAMMATIC APPROACH TO RESPONSES</vt:lpstr>
      <vt:lpstr>ADAPTATION &amp; MITIGATION: PROGRAMMATIC APPROACH TO RESPONSES</vt:lpstr>
      <vt:lpstr>Mapping climate change adaptation and mitigation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Cocks</dc:creator>
  <cp:lastModifiedBy>Alan</cp:lastModifiedBy>
  <cp:revision>190</cp:revision>
  <cp:lastPrinted>2014-07-14T07:06:58Z</cp:lastPrinted>
  <dcterms:created xsi:type="dcterms:W3CDTF">2005-03-02T14:52:57Z</dcterms:created>
  <dcterms:modified xsi:type="dcterms:W3CDTF">2015-05-21T07:12:58Z</dcterms:modified>
</cp:coreProperties>
</file>