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1013" r:id="rId3"/>
    <p:sldId id="992" r:id="rId4"/>
    <p:sldId id="1007" r:id="rId5"/>
    <p:sldId id="269" r:id="rId6"/>
    <p:sldId id="1008" r:id="rId7"/>
    <p:sldId id="1015" r:id="rId8"/>
    <p:sldId id="276" r:id="rId9"/>
    <p:sldId id="982" r:id="rId10"/>
    <p:sldId id="270" r:id="rId11"/>
    <p:sldId id="277" r:id="rId12"/>
    <p:sldId id="1016" r:id="rId13"/>
    <p:sldId id="1005" r:id="rId14"/>
    <p:sldId id="1017" r:id="rId15"/>
    <p:sldId id="272" r:id="rId16"/>
    <p:sldId id="279" r:id="rId17"/>
    <p:sldId id="283" r:id="rId18"/>
    <p:sldId id="1004" r:id="rId19"/>
    <p:sldId id="1018" r:id="rId20"/>
    <p:sldId id="1021" r:id="rId21"/>
    <p:sldId id="1023" r:id="rId22"/>
    <p:sldId id="1022" r:id="rId23"/>
    <p:sldId id="1020" r:id="rId24"/>
    <p:sldId id="1019" r:id="rId25"/>
    <p:sldId id="1024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de sa Santos" initials="NdsS" lastIdx="3" clrIdx="0">
    <p:extLst>
      <p:ext uri="{19B8F6BF-5375-455C-9EA6-DF929625EA0E}">
        <p15:presenceInfo xmlns:p15="http://schemas.microsoft.com/office/powerpoint/2012/main" userId="S-1-5-21-903407733-1102983107-2350036801-2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37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FF20-89B8-C64A-8E9F-5D50288FC82E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9DBC7-60D6-7F4E-96A1-B13E8441F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we are?</a:t>
            </a:r>
            <a:r>
              <a:rPr lang="en-US" baseline="0" dirty="0"/>
              <a:t> Esri is the global market leader in GIS and have helped customers improve results since 1969;</a:t>
            </a:r>
          </a:p>
          <a:p>
            <a:r>
              <a:rPr lang="en-US" baseline="0" dirty="0"/>
              <a:t>The world’s second largest privately owned software house ((SAS (Statistical Analysis Software))) is No. 1;</a:t>
            </a:r>
          </a:p>
          <a:p>
            <a:r>
              <a:rPr lang="en-US" baseline="0" dirty="0"/>
              <a:t>Esri South Africa has been the primary geospatial industry software provider in Southern Africa for the past 28 years (Established in 1989);</a:t>
            </a:r>
          </a:p>
          <a:p>
            <a:r>
              <a:rPr lang="en-US" baseline="0" dirty="0"/>
              <a:t>Esri South Africa is a Level 3, 100% BBBEE contributor;</a:t>
            </a:r>
          </a:p>
          <a:p>
            <a:r>
              <a:rPr lang="en-US" baseline="0" dirty="0"/>
              <a:t>With headquarters in Midrand, Gauteng, Esri South Africa has offices nationwide, enabling the provision of professional, individual client services to our growing user base;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believe in making a difference by simplifying decisions through spatial solutions, we enable our clients to make responsible and sustainable decisions;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2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65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1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72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29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4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3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4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7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7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0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DBC7-60D6-7F4E-96A1-B13E8441FC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4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518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16" y="5966553"/>
            <a:ext cx="3453968" cy="64761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24000" y="346551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5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95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55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945"/>
            <a:ext cx="12192000" cy="82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Clr>
                <a:srgbClr val="42004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ArcGIS for Local Authorities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18" y="6242916"/>
            <a:ext cx="2450715" cy="45950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1462088"/>
            <a:ext cx="10515600" cy="0"/>
          </a:xfrm>
          <a:prstGeom prst="line">
            <a:avLst/>
          </a:prstGeom>
          <a:ln>
            <a:gradFill>
              <a:gsLst>
                <a:gs pos="0">
                  <a:srgbClr val="420042"/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32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756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366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39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3760470" y="4756150"/>
            <a:ext cx="4671060" cy="810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International Business Gateway, Cnr New Road and 6th Road, Midrand</a:t>
            </a:r>
          </a:p>
          <a:p>
            <a:pPr rtl="0"/>
            <a:r>
              <a:rPr lang="en-US" sz="18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011 238 6300  </a:t>
            </a:r>
            <a:r>
              <a:rPr lang="en-US" sz="18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 </a:t>
            </a:r>
            <a:r>
              <a:rPr lang="en-US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011 238 6365</a:t>
            </a:r>
          </a:p>
          <a:p>
            <a:pPr rtl="0"/>
            <a:r>
              <a:rPr lang="en-US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25o58’32.6” S  28o7’19.6” E</a:t>
            </a:r>
            <a:endParaRPr lang="en-ZA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3966210"/>
            <a:ext cx="32918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15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63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E78E-A0FC-4C02-BC83-5300002D1E79}" type="datetimeFigureOut">
              <a:rPr lang="en-ZA" smtClean="0"/>
              <a:t>2020/09/03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6287-A89E-44C5-8F18-D79D2762DA0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22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vw-afla1/afl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apetown.esri-southafrica.com/arcgis/apps/webappviewer/index.html?id=bc98ffbd62fe4b879194af96b4a3c96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petown.esri-southafrica.com/arcgis/apps/webappviewer/index.html?id=cec509a3dc2e46e4b164fc749a3e9b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vw-afla1/afl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ArcGIS for Local Authorities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Improving governance processes within regulatory requirements,</a:t>
            </a:r>
          </a:p>
          <a:p>
            <a:r>
              <a:rPr lang="en-US" dirty="0"/>
              <a:t>whilst increasing revenue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053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597640" cy="11207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20042"/>
                </a:solidFill>
              </a:rPr>
              <a:t>What is BPAMS </a:t>
            </a:r>
            <a:r>
              <a:rPr lang="en-US" sz="3600" dirty="0">
                <a:solidFill>
                  <a:srgbClr val="420042"/>
                </a:solidFill>
              </a:rPr>
              <a:t>(Building Plan Application Management System)</a:t>
            </a:r>
            <a:r>
              <a:rPr lang="en-US" dirty="0">
                <a:solidFill>
                  <a:srgbClr val="420042"/>
                </a:solidFill>
              </a:rPr>
              <a:t>?</a:t>
            </a:r>
            <a:endParaRPr lang="en-ZA" sz="36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9366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Enables the electronic monitoring and management of Building Applications</a:t>
            </a:r>
          </a:p>
          <a:p>
            <a:r>
              <a:rPr lang="en-GB" dirty="0"/>
              <a:t>BPAMS follows an application’s progress, step-by-step, using a workflow</a:t>
            </a:r>
          </a:p>
          <a:p>
            <a:r>
              <a:rPr lang="en-GB" dirty="0"/>
              <a:t>The workflow is configurable to align to a municipality’s unique process</a:t>
            </a:r>
            <a:endParaRPr lang="en-ZA" dirty="0"/>
          </a:p>
          <a:p>
            <a:r>
              <a:rPr lang="en-GB" dirty="0"/>
              <a:t>All communication and documentation is attached and uploaded on the system </a:t>
            </a:r>
          </a:p>
          <a:p>
            <a:r>
              <a:rPr lang="en-GB" dirty="0"/>
              <a:t>Relevant persons can be contacted and instructed on what tasks need to be carried out, such as inspections and site verification</a:t>
            </a:r>
          </a:p>
          <a:p>
            <a:r>
              <a:rPr lang="en-GB" dirty="0"/>
              <a:t>Includes mobile capabilities for site inspections by building inspectors</a:t>
            </a:r>
          </a:p>
          <a:p>
            <a:endParaRPr lang="en-ZA" dirty="0"/>
          </a:p>
          <a:p>
            <a:pPr marL="457200" lvl="1" indent="0">
              <a:buNone/>
            </a:pPr>
            <a:endParaRPr lang="en-ZA" sz="3200" dirty="0"/>
          </a:p>
          <a:p>
            <a:pPr lvl="1"/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95549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0"/>
            <a:ext cx="10515600" cy="893138"/>
          </a:xfrm>
        </p:spPr>
        <p:txBody>
          <a:bodyPr>
            <a:normAutofit/>
          </a:bodyPr>
          <a:lstStyle/>
          <a:p>
            <a:r>
              <a:rPr lang="en-ZA" sz="4000" dirty="0">
                <a:solidFill>
                  <a:srgbClr val="420042"/>
                </a:solidFill>
              </a:rPr>
              <a:t>Building Plan Application Management System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138"/>
            <a:ext cx="12218672" cy="59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76" y="10048"/>
            <a:ext cx="10515600" cy="893138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rgbClr val="420042"/>
                </a:solidFill>
              </a:rPr>
              <a:t>Building Plan Application Dashboard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128CC360-CDE5-4F06-A6EC-2D5173ED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9"/>
            <a:ext cx="12192000" cy="60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30480"/>
            <a:ext cx="9311640" cy="868680"/>
          </a:xfrm>
        </p:spPr>
        <p:txBody>
          <a:bodyPr>
            <a:normAutofit/>
          </a:bodyPr>
          <a:lstStyle/>
          <a:p>
            <a:r>
              <a:rPr lang="en-ZA" sz="4000" dirty="0">
                <a:solidFill>
                  <a:srgbClr val="420042"/>
                </a:solidFill>
              </a:rPr>
              <a:t>Wayleaves Application Management System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DDB31BF-F264-41E8-BB06-9ABC0164B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9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1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835" y="51049"/>
            <a:ext cx="9311640" cy="868680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420042"/>
                </a:solidFill>
              </a:rPr>
              <a:t>Wayleaves Application Management Dashboard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AF2C0C-6E7E-43CA-A2D8-E4D641BA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536"/>
            <a:ext cx="12192000" cy="5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What is The Billing Viewer?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436539"/>
          </a:xfrm>
        </p:spPr>
        <p:txBody>
          <a:bodyPr>
            <a:normAutofit lnSpcReduction="10000"/>
          </a:bodyPr>
          <a:lstStyle/>
          <a:p>
            <a:r>
              <a:rPr lang="en-GB" sz="2400"/>
              <a:t>Provides </a:t>
            </a:r>
            <a:r>
              <a:rPr lang="en-GB" sz="2400" dirty="0"/>
              <a:t>automated spatial visualisation of financial information within a municipality</a:t>
            </a:r>
          </a:p>
          <a:p>
            <a:r>
              <a:rPr lang="en-GB" sz="2400" dirty="0"/>
              <a:t>Data alignment and transparency are enabled across all management processes </a:t>
            </a:r>
            <a:endParaRPr lang="en-ZA" sz="2400" dirty="0"/>
          </a:p>
          <a:p>
            <a:r>
              <a:rPr lang="en-GB" sz="2400" dirty="0"/>
              <a:t>Assists municipalities to ensure that correct billing is taking place by linking accounts to current registered properties</a:t>
            </a:r>
          </a:p>
          <a:p>
            <a:r>
              <a:rPr lang="en-GB" sz="2400" dirty="0"/>
              <a:t>Improved data quality is promoted as account details can be verified against what is on the ground i.e. erf or farm</a:t>
            </a:r>
            <a:endParaRPr lang="en-ZA" sz="2400" dirty="0"/>
          </a:p>
          <a:p>
            <a:r>
              <a:rPr lang="en-GB" sz="2400" dirty="0"/>
              <a:t>Municipalities are provided with a spatial view of their aged debtor analysis</a:t>
            </a:r>
          </a:p>
          <a:p>
            <a:r>
              <a:rPr lang="en-GB" sz="2400" dirty="0"/>
              <a:t>Displays information regarding consumption, services (prepaid/ bulk electricity, refuse, sanitation and water), property valuation and municipal-owned land</a:t>
            </a:r>
          </a:p>
          <a:p>
            <a:r>
              <a:rPr lang="en-GB" sz="2400" dirty="0"/>
              <a:t>Displays properties with </a:t>
            </a:r>
            <a:r>
              <a:rPr lang="en-GB" sz="2400"/>
              <a:t>registered Indigents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96181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371" y="108104"/>
            <a:ext cx="3183258" cy="568170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420042"/>
                </a:solidFill>
              </a:rPr>
              <a:t>Billing</a:t>
            </a:r>
            <a:r>
              <a:rPr lang="en-ZA" sz="4000" dirty="0"/>
              <a:t> </a:t>
            </a:r>
            <a:r>
              <a:rPr lang="en-ZA" dirty="0"/>
              <a:t>Viewer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52563C4-1406-46F2-A0CC-B414C9A07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" y="752474"/>
            <a:ext cx="12189267" cy="61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8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81" y="89054"/>
            <a:ext cx="6099350" cy="56817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>
                <a:solidFill>
                  <a:srgbClr val="420042"/>
                </a:solidFill>
              </a:rPr>
              <a:t>Billing Viewer Dashboard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FFB3817-8499-44FC-8421-8A98D399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225"/>
            <a:ext cx="121920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211376"/>
            <a:ext cx="8571244" cy="1120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AFLA Functionality - High Level Overview</a:t>
            </a:r>
            <a:endParaRPr lang="en-US" sz="32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71101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/>
              <a:t>Configure </a:t>
            </a:r>
            <a:r>
              <a:rPr lang="en-GB" sz="2400" dirty="0"/>
              <a:t>the system based on the municipalities requirements i.e. templates, tariffs, vote numbers, letterheads, recipients contact details etc.</a:t>
            </a:r>
          </a:p>
          <a:p>
            <a:r>
              <a:rPr lang="en-GB" sz="2400" dirty="0"/>
              <a:t>Manage Users and Security</a:t>
            </a:r>
          </a:p>
          <a:p>
            <a:r>
              <a:rPr lang="en-GB" sz="2400" dirty="0"/>
              <a:t>Create an Application </a:t>
            </a:r>
          </a:p>
          <a:p>
            <a:r>
              <a:rPr lang="en-GB" sz="2400" dirty="0"/>
              <a:t>Send communication to internal and external stakeholders</a:t>
            </a:r>
          </a:p>
          <a:p>
            <a:r>
              <a:rPr lang="en-GB" sz="2400" dirty="0"/>
              <a:t>Receive communication from internal and external stakeholders </a:t>
            </a:r>
          </a:p>
          <a:p>
            <a:r>
              <a:rPr lang="en-ZA" sz="2400" dirty="0"/>
              <a:t>View application details</a:t>
            </a:r>
          </a:p>
          <a:p>
            <a:r>
              <a:rPr lang="en-ZA" sz="2400" dirty="0"/>
              <a:t>Search for applications</a:t>
            </a:r>
          </a:p>
          <a:p>
            <a:r>
              <a:rPr lang="en-ZA" sz="2400"/>
              <a:t>Generate Reports</a:t>
            </a:r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62038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673" y="22860"/>
            <a:ext cx="9073661" cy="8826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Configure the Systems Settings for Each module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AB0611-B4A6-4DAB-8541-65D377928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0"/>
            <a:ext cx="12192000" cy="5975350"/>
          </a:xfrm>
        </p:spPr>
      </p:pic>
    </p:spTree>
    <p:extLst>
      <p:ext uri="{BB962C8B-B14F-4D97-AF65-F5344CB8AC3E}">
        <p14:creationId xmlns:p14="http://schemas.microsoft.com/office/powerpoint/2010/main" val="305393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What is AFLA (ArcGIS for Local Authorities)?</a:t>
            </a:r>
            <a:endParaRPr lang="en-ZA" sz="36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17688"/>
            <a:ext cx="10515600" cy="3844912"/>
          </a:xfrm>
        </p:spPr>
        <p:txBody>
          <a:bodyPr>
            <a:normAutofit/>
          </a:bodyPr>
          <a:lstStyle/>
          <a:p>
            <a:r>
              <a:rPr lang="en-GB" sz="2000" dirty="0"/>
              <a:t>AFLA has been developed by Esri South Africa specifically for the South Africa Local Authority market. </a:t>
            </a:r>
          </a:p>
          <a:p>
            <a:r>
              <a:rPr lang="en-GB" sz="2000" dirty="0"/>
              <a:t>AFLA is a workflow based solution that is configured, in conjunction with the Local Authority, to meet the required legislation and municipal by-laws. </a:t>
            </a:r>
          </a:p>
          <a:p>
            <a:r>
              <a:rPr lang="en-GB" sz="2000" dirty="0"/>
              <a:t>AFLA comprises of various modules, namely:</a:t>
            </a:r>
          </a:p>
          <a:p>
            <a:pPr lvl="1"/>
            <a:r>
              <a:rPr lang="en-GB" sz="1600" dirty="0"/>
              <a:t>AFLA Portal – Online portal for the submission of applications</a:t>
            </a:r>
          </a:p>
          <a:p>
            <a:pPr lvl="1"/>
            <a:r>
              <a:rPr lang="en-GB" sz="1600" dirty="0"/>
              <a:t>TPAMS – Town Planning Application Management System</a:t>
            </a:r>
          </a:p>
          <a:p>
            <a:pPr lvl="1"/>
            <a:r>
              <a:rPr lang="en-GB" sz="1600" dirty="0"/>
              <a:t>BPAMS – Building Plan Application Management System</a:t>
            </a:r>
          </a:p>
          <a:p>
            <a:pPr lvl="1"/>
            <a:r>
              <a:rPr lang="en-GB" sz="1600" dirty="0"/>
              <a:t>PLAMS – Municipal Property and Lease Management System</a:t>
            </a:r>
          </a:p>
          <a:p>
            <a:pPr lvl="1"/>
            <a:r>
              <a:rPr lang="en-GB" sz="1600" dirty="0"/>
              <a:t>WAMS -  Wayleaves Application Management System</a:t>
            </a:r>
          </a:p>
          <a:p>
            <a:pPr lvl="1"/>
            <a:r>
              <a:rPr lang="en-GB" sz="1600" dirty="0"/>
              <a:t>Billing Viewer – integrates with the Billing System and provides a spatial representation of the status of billing </a:t>
            </a:r>
          </a:p>
          <a:p>
            <a:r>
              <a:rPr lang="en-GB" sz="2000" dirty="0"/>
              <a:t>AFLA is a web based solution that runs on the Esri Platform within the organization</a:t>
            </a:r>
          </a:p>
          <a:p>
            <a:pPr marL="457200" lvl="1" indent="0">
              <a:buNone/>
            </a:pPr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289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27" y="1605"/>
            <a:ext cx="5878285" cy="8826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420042"/>
                </a:solidFill>
              </a:rPr>
              <a:t>Create an Application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63787D-F27F-4B30-A454-64973680D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55"/>
            <a:ext cx="12201692" cy="5973745"/>
          </a:xfrm>
        </p:spPr>
      </p:pic>
    </p:spTree>
    <p:extLst>
      <p:ext uri="{BB962C8B-B14F-4D97-AF65-F5344CB8AC3E}">
        <p14:creationId xmlns:p14="http://schemas.microsoft.com/office/powerpoint/2010/main" val="380945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701" y="1605"/>
            <a:ext cx="7244861" cy="8826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Send Communication to Stakeholders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3CFB292-4D78-4789-A172-873100F15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94"/>
            <a:ext cx="12192000" cy="5956301"/>
          </a:xfrm>
        </p:spPr>
      </p:pic>
    </p:spTree>
    <p:extLst>
      <p:ext uri="{BB962C8B-B14F-4D97-AF65-F5344CB8AC3E}">
        <p14:creationId xmlns:p14="http://schemas.microsoft.com/office/powerpoint/2010/main" val="36389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772" y="0"/>
            <a:ext cx="7576456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20042"/>
                </a:solidFill>
              </a:rPr>
              <a:t>Receive Communication from Stakeholders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B23C679-F9E2-4804-953E-DA9B0E972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045"/>
            <a:ext cx="12192000" cy="5975350"/>
          </a:xfrm>
        </p:spPr>
      </p:pic>
    </p:spTree>
    <p:extLst>
      <p:ext uri="{BB962C8B-B14F-4D97-AF65-F5344CB8AC3E}">
        <p14:creationId xmlns:p14="http://schemas.microsoft.com/office/powerpoint/2010/main" val="46589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921" y="163536"/>
            <a:ext cx="10343103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20042"/>
                </a:solidFill>
              </a:rPr>
              <a:t>Search for an application by Application ID or by Property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4878ADC-6A66-4B68-958B-3D6997A3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669"/>
            <a:ext cx="12191999" cy="5683250"/>
          </a:xfrm>
        </p:spPr>
      </p:pic>
    </p:spTree>
    <p:extLst>
      <p:ext uri="{BB962C8B-B14F-4D97-AF65-F5344CB8AC3E}">
        <p14:creationId xmlns:p14="http://schemas.microsoft.com/office/powerpoint/2010/main" val="270435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113295"/>
            <a:ext cx="9375112" cy="8826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420042"/>
                </a:solidFill>
              </a:rPr>
              <a:t>View all details relating to an Application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835D4-C3BA-4DB1-8650-38EA9FCB8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839"/>
            <a:ext cx="12192000" cy="5956301"/>
          </a:xfrm>
        </p:spPr>
      </p:pic>
    </p:spTree>
    <p:extLst>
      <p:ext uri="{BB962C8B-B14F-4D97-AF65-F5344CB8AC3E}">
        <p14:creationId xmlns:p14="http://schemas.microsoft.com/office/powerpoint/2010/main" val="2952857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113295"/>
            <a:ext cx="9375112" cy="8826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420042"/>
                </a:solidFill>
              </a:rPr>
              <a:t>View all details relating to an Application</a:t>
            </a:r>
            <a:endParaRPr lang="en-US" sz="3200" dirty="0">
              <a:solidFill>
                <a:srgbClr val="420042"/>
              </a:solidFill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35583C-F585-4DC4-94C3-6B5CB677C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1"/>
          </a:solidFill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9162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/>
          </p:cNvSpPr>
          <p:nvPr/>
        </p:nvSpPr>
        <p:spPr>
          <a:xfrm>
            <a:off x="4038600" y="2607310"/>
            <a:ext cx="4114800" cy="8902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396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What is AFLA Portal?</a:t>
            </a:r>
            <a:endParaRPr lang="en-ZA" sz="36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17688"/>
            <a:ext cx="10515600" cy="4060114"/>
          </a:xfrm>
        </p:spPr>
        <p:txBody>
          <a:bodyPr>
            <a:normAutofit/>
          </a:bodyPr>
          <a:lstStyle/>
          <a:p>
            <a:r>
              <a:rPr lang="en-GB" sz="2000" dirty="0"/>
              <a:t>External facing web-based online system for the public to submit applications to the municipality </a:t>
            </a:r>
          </a:p>
          <a:p>
            <a:r>
              <a:rPr lang="en-GB" sz="2000" dirty="0"/>
              <a:t>Includes the submission of all types of Applications e.g. Town Planning, Building Plans, Leases and Wayleaves etc.</a:t>
            </a:r>
          </a:p>
          <a:p>
            <a:r>
              <a:rPr lang="en-GB" sz="2000" dirty="0"/>
              <a:t>All applicants register via AFLA Portal and require Municipality approval prior to being permitted to submit an application</a:t>
            </a:r>
          </a:p>
          <a:p>
            <a:r>
              <a:rPr lang="en-ZA" sz="2000" dirty="0"/>
              <a:t>Completes the 1</a:t>
            </a:r>
            <a:r>
              <a:rPr lang="en-ZA" sz="2000" baseline="30000" dirty="0"/>
              <a:t>st</a:t>
            </a:r>
            <a:r>
              <a:rPr lang="en-ZA" sz="2000" dirty="0"/>
              <a:t> step of the internal workflow of the AFLA Module i.e. the applicant completes this step</a:t>
            </a:r>
          </a:p>
          <a:p>
            <a:r>
              <a:rPr lang="en-GB" sz="2000" dirty="0"/>
              <a:t>Keeps the applicant informed on the progress of the application</a:t>
            </a:r>
          </a:p>
          <a:p>
            <a:r>
              <a:rPr lang="en-GB" sz="2000" dirty="0"/>
              <a:t>Improves citizen engagement </a:t>
            </a:r>
          </a:p>
          <a:p>
            <a:r>
              <a:rPr lang="en-GB" sz="2000" dirty="0"/>
              <a:t>Improves doing business with Municipality</a:t>
            </a:r>
          </a:p>
          <a:p>
            <a:pPr marL="457200" lvl="1" indent="0">
              <a:buNone/>
            </a:pPr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59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91" y="0"/>
            <a:ext cx="7686608" cy="1120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AFLA Portal Registration and Login Page</a:t>
            </a:r>
            <a:endParaRPr lang="en-ZA" sz="36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1768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ZA" dirty="0"/>
          </a:p>
          <a:p>
            <a:pPr lvl="1"/>
            <a:endParaRPr lang="en-ZA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AF7B9599-5283-4708-85A3-0976EB92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" y="947056"/>
            <a:ext cx="12194586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What is TPAMS </a:t>
            </a:r>
            <a:r>
              <a:rPr lang="en-US" sz="2800" dirty="0">
                <a:solidFill>
                  <a:srgbClr val="420042"/>
                </a:solidFill>
              </a:rPr>
              <a:t>(Town Planning Application Management System)</a:t>
            </a:r>
            <a:r>
              <a:rPr lang="en-US" sz="3600" dirty="0">
                <a:solidFill>
                  <a:srgbClr val="420042"/>
                </a:solidFill>
              </a:rPr>
              <a:t>?</a:t>
            </a:r>
            <a:endParaRPr lang="en-ZA" sz="36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17688"/>
            <a:ext cx="10515600" cy="4060114"/>
          </a:xfrm>
        </p:spPr>
        <p:txBody>
          <a:bodyPr>
            <a:normAutofit/>
          </a:bodyPr>
          <a:lstStyle/>
          <a:p>
            <a:r>
              <a:rPr lang="en-GB" sz="2000" dirty="0"/>
              <a:t>Web-based system handling all Town Planning applications electronically, moving away from paper-based systems</a:t>
            </a:r>
          </a:p>
          <a:p>
            <a:r>
              <a:rPr lang="en-GB" sz="2000" dirty="0"/>
              <a:t>Built on a workflow that follows the application process of a land use or spatial development application step-by-step</a:t>
            </a:r>
          </a:p>
          <a:p>
            <a:r>
              <a:rPr lang="en-GB" sz="2000" dirty="0"/>
              <a:t>The workflow supports the Spatial Planning and Land Use Management Act (SPLUMA) compliancy and its adaptability caters for each municipality’s bylaws</a:t>
            </a:r>
            <a:endParaRPr lang="en-ZA" sz="2000" dirty="0"/>
          </a:p>
          <a:p>
            <a:r>
              <a:rPr lang="en-GB" sz="2000" dirty="0"/>
              <a:t>Electronic management of Town Planning applications means progress can be easily monitored</a:t>
            </a:r>
          </a:p>
          <a:p>
            <a:r>
              <a:rPr lang="en-GB" sz="2000" dirty="0"/>
              <a:t>All documentation linked to applications are stored in a central repository</a:t>
            </a:r>
          </a:p>
          <a:p>
            <a:r>
              <a:rPr lang="en-GB" sz="2000" dirty="0"/>
              <a:t>Standard weekly or monthly reports are generated</a:t>
            </a:r>
          </a:p>
          <a:p>
            <a:r>
              <a:rPr lang="en-GB" sz="2000" dirty="0"/>
              <a:t>Includes a dashboard to easily monitor the status of applications at a property level</a:t>
            </a:r>
          </a:p>
          <a:p>
            <a:endParaRPr lang="en-GB" sz="2000" dirty="0"/>
          </a:p>
          <a:p>
            <a:pPr marL="457200" lvl="1" indent="0">
              <a:buNone/>
            </a:pPr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02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9758"/>
            <a:ext cx="1090422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420042"/>
                </a:solidFill>
              </a:rPr>
              <a:t>Login Page for all AFLA Modules and select the required Module</a:t>
            </a:r>
            <a:endParaRPr lang="en-ZA" sz="3600" dirty="0">
              <a:solidFill>
                <a:srgbClr val="420042"/>
              </a:solidFill>
            </a:endParaRPr>
          </a:p>
        </p:txBody>
      </p:sp>
      <p:pic>
        <p:nvPicPr>
          <p:cNvPr id="6" name="Content Placeholder 5" descr="A picture containing tree, fruit&#10;&#10;Description automatically generated">
            <a:extLst>
              <a:ext uri="{FF2B5EF4-FFF2-40B4-BE49-F238E27FC236}">
                <a16:creationId xmlns:a16="http://schemas.microsoft.com/office/drawing/2014/main" id="{1563D8D1-86D4-494D-885E-0E427B300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642"/>
            <a:ext cx="12192000" cy="5959404"/>
          </a:xfrm>
        </p:spPr>
      </p:pic>
    </p:spTree>
    <p:extLst>
      <p:ext uri="{BB962C8B-B14F-4D97-AF65-F5344CB8AC3E}">
        <p14:creationId xmlns:p14="http://schemas.microsoft.com/office/powerpoint/2010/main" val="13235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03" y="85492"/>
            <a:ext cx="1131779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20042"/>
                </a:solidFill>
              </a:rPr>
              <a:t>Select the module you require e.g. BPAMS to load the Application</a:t>
            </a:r>
            <a:endParaRPr lang="en-ZA" sz="3600" dirty="0">
              <a:solidFill>
                <a:srgbClr val="42004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17688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en-ZA" dirty="0"/>
          </a:p>
        </p:txBody>
      </p:sp>
      <p:pic>
        <p:nvPicPr>
          <p:cNvPr id="6" name="Content Placeholder 4" descr="A picture containing tree, fruit&#10;&#10;Description automatically generated">
            <a:extLst>
              <a:ext uri="{FF2B5EF4-FFF2-40B4-BE49-F238E27FC236}">
                <a16:creationId xmlns:a16="http://schemas.microsoft.com/office/drawing/2014/main" id="{1A48DD80-B5B4-4680-B193-1FD110D6F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92"/>
            <a:ext cx="121920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9" y="0"/>
            <a:ext cx="10515600" cy="1128888"/>
          </a:xfrm>
        </p:spPr>
        <p:txBody>
          <a:bodyPr>
            <a:normAutofit/>
          </a:bodyPr>
          <a:lstStyle/>
          <a:p>
            <a:r>
              <a:rPr lang="en-ZA" sz="4000" dirty="0">
                <a:solidFill>
                  <a:srgbClr val="420042"/>
                </a:solidFill>
              </a:rPr>
              <a:t>Town Planning Application Management System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16" y="1051236"/>
            <a:ext cx="12205016" cy="58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0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1" y="99060"/>
            <a:ext cx="8092736" cy="693170"/>
          </a:xfrm>
        </p:spPr>
        <p:txBody>
          <a:bodyPr>
            <a:normAutofit/>
          </a:bodyPr>
          <a:lstStyle/>
          <a:p>
            <a:r>
              <a:rPr lang="en-ZA" sz="4000" dirty="0">
                <a:solidFill>
                  <a:srgbClr val="420042"/>
                </a:solidFill>
              </a:rPr>
              <a:t>Town Planning Application Dashboard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543EE60-2494-47C9-8908-28345A96F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90"/>
            <a:ext cx="12192000" cy="59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858</Words>
  <Application>Microsoft Office PowerPoint</Application>
  <PresentationFormat>Widescreen</PresentationFormat>
  <Paragraphs>98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ArcGIS for Local Authorities</vt:lpstr>
      <vt:lpstr>What is AFLA (ArcGIS for Local Authorities)?</vt:lpstr>
      <vt:lpstr>What is AFLA Portal?</vt:lpstr>
      <vt:lpstr>AFLA Portal Registration and Login Page</vt:lpstr>
      <vt:lpstr>What is TPAMS (Town Planning Application Management System)?</vt:lpstr>
      <vt:lpstr>Login Page for all AFLA Modules and select the required Module</vt:lpstr>
      <vt:lpstr>Select the module you require e.g. BPAMS to load the Application</vt:lpstr>
      <vt:lpstr>Town Planning Application Management System</vt:lpstr>
      <vt:lpstr>Town Planning Application Dashboard</vt:lpstr>
      <vt:lpstr>What is BPAMS (Building Plan Application Management System)?</vt:lpstr>
      <vt:lpstr>Building Plan Application Management System</vt:lpstr>
      <vt:lpstr>Building Plan Application Dashboard</vt:lpstr>
      <vt:lpstr>Wayleaves Application Management System</vt:lpstr>
      <vt:lpstr>Wayleaves Application Management Dashboard</vt:lpstr>
      <vt:lpstr>What is The Billing Viewer?</vt:lpstr>
      <vt:lpstr>Billing Viewer</vt:lpstr>
      <vt:lpstr>Billing Viewer Dashboard</vt:lpstr>
      <vt:lpstr>AFLA Functionality - High Level Overview</vt:lpstr>
      <vt:lpstr>Configure the Systems Settings for Each module</vt:lpstr>
      <vt:lpstr>Create an Application</vt:lpstr>
      <vt:lpstr>Send Communication to Stakeholders</vt:lpstr>
      <vt:lpstr>Receive Communication from Stakeholders</vt:lpstr>
      <vt:lpstr>Search for an application by Application ID or by Property</vt:lpstr>
      <vt:lpstr>View all details relating to an Application</vt:lpstr>
      <vt:lpstr>View all details relating to an Application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for Local Authorities</dc:title>
  <dc:creator>Ash Jacobs</dc:creator>
  <cp:lastModifiedBy>Dean Peters</cp:lastModifiedBy>
  <cp:revision>142</cp:revision>
  <dcterms:created xsi:type="dcterms:W3CDTF">2017-06-30T08:43:30Z</dcterms:created>
  <dcterms:modified xsi:type="dcterms:W3CDTF">2020-09-03T05:52:23Z</dcterms:modified>
</cp:coreProperties>
</file>